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1032" r:id="rId2"/>
    <p:sldId id="1033" r:id="rId3"/>
    <p:sldId id="1045" r:id="rId4"/>
    <p:sldId id="1044" r:id="rId5"/>
    <p:sldId id="1046" r:id="rId6"/>
    <p:sldId id="1041" r:id="rId7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84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88"/>
    <p:restoredTop sz="94777"/>
  </p:normalViewPr>
  <p:slideViewPr>
    <p:cSldViewPr snapToGrid="0" snapToObjects="1" showGuides="1">
      <p:cViewPr varScale="1">
        <p:scale>
          <a:sx n="106" d="100"/>
          <a:sy n="106" d="100"/>
        </p:scale>
        <p:origin x="616" y="17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C4A0E7-098A-624F-8C52-2CC10D3A7CC5}" type="datetimeFigureOut">
              <a:rPr lang="pt-PT" smtClean="0"/>
              <a:t>12/04/24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pt-PT"/>
              <a:t>Editar os estilos de texto do Modelo Global
Segundo nível
Terceiro nível
Quarto nível
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D4724C-F43C-7E47-9B1A-1687D89E3FC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13838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F250FE-2B53-4D4E-91F7-67C3FFF35A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068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F250FE-2B53-4D4E-91F7-67C3FFF35A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464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F250FE-2B53-4D4E-91F7-67C3FFF35A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110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F250FE-2B53-4D4E-91F7-67C3FFF35A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903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F250FE-2B53-4D4E-91F7-67C3FFF35A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196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F250FE-2B53-4D4E-91F7-67C3FFF35A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305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2074A7-0740-984B-8EBA-AA525073CB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4950128-24A8-8D4C-8D0E-1459CD9054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D708944-0E78-C74A-AFED-5CD125243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DC6A8-423C-9F43-96B1-3D3F88166825}" type="datetimeFigureOut">
              <a:rPr lang="pt-PT" smtClean="0"/>
              <a:t>12/04/24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24045D51-0B00-B646-AB99-B675804E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CC083E14-F70B-0441-A954-721107C28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620AF-CFDA-B04C-B26D-CC1B48749AB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8954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415A8A-2B2B-2B43-AEB8-9C17C49F0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AFA5B51E-A490-F04A-8A6E-0E0AD3445B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pt-PT"/>
              <a:t>Editar os estilos de texto do Modelo Global
Segundo nível
Terceiro nível
Quarto nível
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3A52BB4-B401-EC4A-99C6-548FDBEA0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DC6A8-423C-9F43-96B1-3D3F88166825}" type="datetimeFigureOut">
              <a:rPr lang="pt-PT" smtClean="0"/>
              <a:t>12/04/24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31C4E53-A3F7-DF40-8D47-859947EDE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6691512-2A43-764C-B065-65D3AEF47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620AF-CFDA-B04C-B26D-CC1B48749AB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79568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FB07595-B84E-B242-AFAF-9C8CC949CA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03E1D879-F116-604C-BD01-53699EDEF1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pt-PT"/>
              <a:t>Editar os estilos de texto do Modelo Global
Segundo nível
Terceiro nível
Quarto nível
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B2E1151-6C5B-0E4D-A1C7-3684CA5AB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DC6A8-423C-9F43-96B1-3D3F88166825}" type="datetimeFigureOut">
              <a:rPr lang="pt-PT" smtClean="0"/>
              <a:t>12/04/24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8E25849-EF3E-7C48-A47C-E891F2F3E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B666CC3-7329-244A-84A2-52C7ACE81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620AF-CFDA-B04C-B26D-CC1B48749AB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20160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42652E-8A7E-754C-835F-615D139BC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EF74707-DCD5-8347-AABB-B27F6ED54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/>
              <a:t>Editar os estilos de texto do Modelo Global
Segundo nível
Terceiro nível
Quarto nível
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9ED6DB7-BD4F-AA48-B56D-7EC35779C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DC6A8-423C-9F43-96B1-3D3F88166825}" type="datetimeFigureOut">
              <a:rPr lang="pt-PT" smtClean="0"/>
              <a:t>12/04/24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A6C824E-974F-F144-85A2-B22F8E3F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679599A-4F93-D64D-89EB-59261BC4E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620AF-CFDA-B04C-B26D-CC1B48749AB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07252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C0FE88-E54B-EA4C-9E37-543479B06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A3FC4361-3DA6-6246-9945-711129F74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Editar os estilos de texto do Modelo Global
Segundo nível
Terceiro nível
Quarto nível
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A9D91ED-D2CC-0D45-AFE6-CEEF0E255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DC6A8-423C-9F43-96B1-3D3F88166825}" type="datetimeFigureOut">
              <a:rPr lang="pt-PT" smtClean="0"/>
              <a:t>12/04/24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BCE9909-0D89-B24B-9E8D-FB169D45A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DDA32A5-3805-D34E-A2EB-8E8BA494B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620AF-CFDA-B04C-B26D-CC1B48749AB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48178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BAEC83-4320-AF42-BFA2-8D5324947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9D4B92D-FBFA-9B46-B769-F529716372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pt-PT"/>
              <a:t>Editar os estilos de texto do Modelo Global
Segundo nível
Terceiro nível
Quarto nível
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356FB333-D15F-FF4F-B42C-2DD626C4CF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pt-PT"/>
              <a:t>Editar os estilos de texto do Modelo Global
Segundo nível
Terceiro nível
Quarto nível
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AEC008DF-C7F4-4943-A2A6-BB98C4AE7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DC6A8-423C-9F43-96B1-3D3F88166825}" type="datetimeFigureOut">
              <a:rPr lang="pt-PT" smtClean="0"/>
              <a:t>12/04/24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B4AF9E8E-27C7-0C4A-B8BF-2FD521D98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279B8208-3870-A74E-8F57-8C3A3C03D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620AF-CFDA-B04C-B26D-CC1B48749AB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42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E194B0-F9C6-C245-8965-384A5F2D4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23460418-65ED-4A4F-B8BF-F642FF51A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pt-PT"/>
              <a:t>Editar os estilos de texto do Modelo Global
Segundo nível
Terceiro nível
Quarto nível
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8111D528-1D4F-C040-9D7E-13FDD57474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pt-PT"/>
              <a:t>Editar os estilos de texto do Modelo Global
Segundo nível
Terceiro nível
Quarto nível
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283870C9-A4BD-7F4F-9405-173083A85F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pt-PT"/>
              <a:t>Editar os estilos de texto do Modelo Global
Segundo nível
Terceiro nível
Quarto nível
Quinto nível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9E7A9D02-95D1-E748-A7A9-F36A9F88E7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pt-PT"/>
              <a:t>Editar os estilos de texto do Modelo Global
Segundo nível
Terceiro nível
Quarto nível
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0D47A58C-8B2F-4143-B674-E3D607EF7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DC6A8-423C-9F43-96B1-3D3F88166825}" type="datetimeFigureOut">
              <a:rPr lang="pt-PT" smtClean="0"/>
              <a:t>12/04/24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D35E5988-F06D-BE47-B4B0-CF3D61A9B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6C31E695-7F90-7748-A613-E6F6D3361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620AF-CFDA-B04C-B26D-CC1B48749AB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25214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795D99-F967-8F4F-B5E0-505F31328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576D7393-D606-424C-B604-316F1591E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DC6A8-423C-9F43-96B1-3D3F88166825}" type="datetimeFigureOut">
              <a:rPr lang="pt-PT" smtClean="0"/>
              <a:t>12/04/24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EDF0FA56-9ACA-BC48-9119-2C9DF0838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D74EDD1B-9203-BA42-8E86-865AE383C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620AF-CFDA-B04C-B26D-CC1B48749AB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81461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6D9D1D49-7688-A444-B98E-217F8B793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DC6A8-423C-9F43-96B1-3D3F88166825}" type="datetimeFigureOut">
              <a:rPr lang="pt-PT" smtClean="0"/>
              <a:t>12/04/24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8A0997E1-D7DC-AA4F-86AB-32953123C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20FA4C50-352D-A54D-94D0-B7E9AEF9D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620AF-CFDA-B04C-B26D-CC1B48749AB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42569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85FF59-AAB6-9D4E-B131-79DFD93F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281EA69-6FB2-2245-802A-8563309DA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pt-PT"/>
              <a:t>Editar os estilos de texto do Modelo Global
Segundo nível
Terceiro nível
Quarto nível
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4C820055-5065-C442-863A-06CAD7278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pt-PT"/>
              <a:t>Editar os estilos de texto do Modelo Global
Segundo nível
Terceiro nível
Quarto nível
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AABF61B6-AE6E-DD48-B718-6F368D2CE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DC6A8-423C-9F43-96B1-3D3F88166825}" type="datetimeFigureOut">
              <a:rPr lang="pt-PT" smtClean="0"/>
              <a:t>12/04/24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4FD6AD8D-6BCE-E843-B67D-611F0C50D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F4413A18-FA80-6641-895A-65AAAF9B0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620AF-CFDA-B04C-B26D-CC1B48749AB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24079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51881B-806B-EF41-9E46-BF90E1FDC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A8B5FF61-98A2-BD42-8BA9-13CD5B230C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26DB2244-EAC8-F046-83EA-DC814A9043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pt-PT"/>
              <a:t>Editar os estilos de texto do Modelo Global
Segundo nível
Terceiro nível
Quarto nível
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55002229-5D7A-BD45-89FB-200EE5ED7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DC6A8-423C-9F43-96B1-3D3F88166825}" type="datetimeFigureOut">
              <a:rPr lang="pt-PT" smtClean="0"/>
              <a:t>12/04/24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24FFFE67-0B07-5D4F-8FD5-FE5CEBDB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E5A2EE98-0020-A74A-AED0-E493DD98A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620AF-CFDA-B04C-B26D-CC1B48749AB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02138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04F3AA3C-271E-F040-9121-F902AF47B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C9142E8-E0D2-9843-8FCC-2168B5EE0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pt-PT"/>
              <a:t>Editar os estilos de texto do Modelo Global
Segundo nível
Terceiro nível
Quarto nível
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2C159E2-8AC7-C741-9304-2AF66C116A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DC6A8-423C-9F43-96B1-3D3F88166825}" type="datetimeFigureOut">
              <a:rPr lang="pt-PT" smtClean="0"/>
              <a:t>12/04/24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5497A2D-9B49-3641-980C-C2F8A7AA31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F34A8F1-7276-4845-9146-4E6ECE9E9F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620AF-CFDA-B04C-B26D-CC1B48749AB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41586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12.png"/><Relationship Id="rId7" Type="http://schemas.openxmlformats.org/officeDocument/2006/relationships/hyperlink" Target="https://identify.plantnet.org/pt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10" Type="http://schemas.openxmlformats.org/officeDocument/2006/relationships/image" Target="../media/image16.tiff"/><Relationship Id="rId4" Type="http://schemas.openxmlformats.org/officeDocument/2006/relationships/hyperlink" Target="http://b-smart.famalicao.pt/" TargetMode="External"/><Relationship Id="rId9" Type="http://schemas.openxmlformats.org/officeDocument/2006/relationships/hyperlink" Target="https://www.ecomatcher.com/how-to-calculate-co2-sequestration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m 30">
            <a:extLst>
              <a:ext uri="{FF2B5EF4-FFF2-40B4-BE49-F238E27FC236}">
                <a16:creationId xmlns:a16="http://schemas.microsoft.com/office/drawing/2014/main" id="{FF340A21-6E75-FF4C-9CCD-3E94920543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-342384" y="375010"/>
            <a:ext cx="13149691" cy="6069088"/>
          </a:xfrm>
          <a:prstGeom prst="rect">
            <a:avLst/>
          </a:prstGeom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B82CD625-EE4A-1D49-B369-1E1A61BDAD9F}"/>
              </a:ext>
            </a:extLst>
          </p:cNvPr>
          <p:cNvSpPr/>
          <p:nvPr/>
        </p:nvSpPr>
        <p:spPr>
          <a:xfrm>
            <a:off x="0" y="-8825"/>
            <a:ext cx="6096000" cy="6921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B1EBA06D-BC90-2240-A728-DDFF8E6A9612}"/>
              </a:ext>
            </a:extLst>
          </p:cNvPr>
          <p:cNvSpPr txBox="1"/>
          <p:nvPr/>
        </p:nvSpPr>
        <p:spPr>
          <a:xfrm>
            <a:off x="2341222" y="2535018"/>
            <a:ext cx="774775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5400" b="1" dirty="0"/>
              <a:t>O PODER DAS ÁRVORES CONTRA AS </a:t>
            </a:r>
          </a:p>
          <a:p>
            <a:pPr algn="ctr"/>
            <a:r>
              <a:rPr lang="pt-PT" sz="5400" b="1" dirty="0"/>
              <a:t>ALTERAÇÕES CLIMÁTICAS</a:t>
            </a:r>
          </a:p>
        </p:txBody>
      </p: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581E48CA-E942-E94B-A713-EDCBB0EFE01C}"/>
              </a:ext>
            </a:extLst>
          </p:cNvPr>
          <p:cNvGrpSpPr/>
          <p:nvPr/>
        </p:nvGrpSpPr>
        <p:grpSpPr>
          <a:xfrm>
            <a:off x="-342384" y="-24066"/>
            <a:ext cx="13323865" cy="827561"/>
            <a:chOff x="-306290" y="933613"/>
            <a:chExt cx="13323865" cy="827561"/>
          </a:xfrm>
          <a:solidFill>
            <a:schemeClr val="bg1">
              <a:alpha val="80000"/>
            </a:schemeClr>
          </a:solidFill>
        </p:grpSpPr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5C73F6FA-96D7-4E40-A053-10C7F6B20960}"/>
                </a:ext>
              </a:extLst>
            </p:cNvPr>
            <p:cNvSpPr/>
            <p:nvPr/>
          </p:nvSpPr>
          <p:spPr>
            <a:xfrm>
              <a:off x="-306290" y="933613"/>
              <a:ext cx="13323865" cy="8275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17C680CF-9C6E-B34E-BA4F-DE8B05B825B7}"/>
                </a:ext>
              </a:extLst>
            </p:cNvPr>
            <p:cNvSpPr txBox="1"/>
            <p:nvPr/>
          </p:nvSpPr>
          <p:spPr>
            <a:xfrm>
              <a:off x="6117" y="962559"/>
              <a:ext cx="122219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000" b="1" spc="300" dirty="0">
                  <a:latin typeface="+mj-lt"/>
                </a:rPr>
                <a:t>IV ENCONTRO DA COMUNIDADE NSA</a:t>
              </a: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AD64691F-F931-3645-95BB-3F1B8268E3C6}"/>
              </a:ext>
            </a:extLst>
          </p:cNvPr>
          <p:cNvGrpSpPr/>
          <p:nvPr/>
        </p:nvGrpSpPr>
        <p:grpSpPr>
          <a:xfrm>
            <a:off x="12724" y="1543564"/>
            <a:ext cx="7506149" cy="661298"/>
            <a:chOff x="4846959" y="4312469"/>
            <a:chExt cx="7506149" cy="661298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398F9F51-77D7-564C-9F49-7C5BAFA18BFB}"/>
                </a:ext>
              </a:extLst>
            </p:cNvPr>
            <p:cNvSpPr/>
            <p:nvPr/>
          </p:nvSpPr>
          <p:spPr>
            <a:xfrm>
              <a:off x="4846959" y="4312469"/>
              <a:ext cx="7454899" cy="661298"/>
            </a:xfrm>
            <a:prstGeom prst="rect">
              <a:avLst/>
            </a:prstGeom>
            <a:solidFill>
              <a:srgbClr val="92D050">
                <a:alpha val="6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5B7C4CF4-9EE3-154D-817B-6D877463A080}"/>
                </a:ext>
              </a:extLst>
            </p:cNvPr>
            <p:cNvSpPr txBox="1"/>
            <p:nvPr/>
          </p:nvSpPr>
          <p:spPr>
            <a:xfrm>
              <a:off x="4846959" y="4320687"/>
              <a:ext cx="16138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dirty="0">
                  <a:solidFill>
                    <a:schemeClr val="bg1"/>
                  </a:solidFill>
                  <a:latin typeface="+mj-lt"/>
                </a:rPr>
                <a:t>MINI-PROJETO EDUCATIVO </a:t>
              </a: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BC00A062-A1B2-DE43-ADEE-D7ABF8261526}"/>
                </a:ext>
              </a:extLst>
            </p:cNvPr>
            <p:cNvSpPr txBox="1"/>
            <p:nvPr/>
          </p:nvSpPr>
          <p:spPr>
            <a:xfrm>
              <a:off x="6512008" y="4343724"/>
              <a:ext cx="55207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000" spc="-150" dirty="0">
                  <a:solidFill>
                    <a:schemeClr val="bg1"/>
                  </a:solidFill>
                  <a:latin typeface="Copperplate" panose="02000504000000020004" pitchFamily="2" charset="77"/>
                </a:rPr>
                <a:t>ESCOLAS SEQUESTRADORAS DE CARBONO</a:t>
              </a:r>
            </a:p>
          </p:txBody>
        </p:sp>
        <p:cxnSp>
          <p:nvCxnSpPr>
            <p:cNvPr id="12" name="Conexão Reta 11">
              <a:extLst>
                <a:ext uri="{FF2B5EF4-FFF2-40B4-BE49-F238E27FC236}">
                  <a16:creationId xmlns:a16="http://schemas.microsoft.com/office/drawing/2014/main" id="{3B36DFCF-8CC5-074C-9E85-1C7EA6DC197A}"/>
                </a:ext>
              </a:extLst>
            </p:cNvPr>
            <p:cNvCxnSpPr/>
            <p:nvPr/>
          </p:nvCxnSpPr>
          <p:spPr>
            <a:xfrm>
              <a:off x="6460761" y="4312469"/>
              <a:ext cx="0" cy="661298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10D5BFCF-6444-0F4F-A557-CE7ECE578442}"/>
                </a:ext>
              </a:extLst>
            </p:cNvPr>
            <p:cNvSpPr txBox="1"/>
            <p:nvPr/>
          </p:nvSpPr>
          <p:spPr>
            <a:xfrm>
              <a:off x="6512009" y="4685324"/>
              <a:ext cx="58410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 err="1">
                  <a:solidFill>
                    <a:schemeClr val="bg1"/>
                  </a:solidFill>
                  <a:latin typeface="+mj-lt"/>
                </a:rPr>
                <a:t>Eco-Escolas</a:t>
              </a:r>
              <a:r>
                <a:rPr lang="pt-PT" sz="1200" b="1" dirty="0">
                  <a:solidFill>
                    <a:schemeClr val="bg1"/>
                  </a:solidFill>
                  <a:latin typeface="+mj-lt"/>
                </a:rPr>
                <a:t> do Ensino Básico e Secundário do Município de Vila Nova de Famalicão</a:t>
              </a:r>
            </a:p>
          </p:txBody>
        </p:sp>
      </p:grpSp>
      <p:sp>
        <p:nvSpPr>
          <p:cNvPr id="32" name="Retângulo 31">
            <a:extLst>
              <a:ext uri="{FF2B5EF4-FFF2-40B4-BE49-F238E27FC236}">
                <a16:creationId xmlns:a16="http://schemas.microsoft.com/office/drawing/2014/main" id="{1B04EA88-BEFE-AF40-8C60-2A15FAED2B36}"/>
              </a:ext>
            </a:extLst>
          </p:cNvPr>
          <p:cNvSpPr/>
          <p:nvPr/>
        </p:nvSpPr>
        <p:spPr>
          <a:xfrm>
            <a:off x="-703343" y="6034362"/>
            <a:ext cx="13323865" cy="82756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0" name="Título 1">
            <a:extLst>
              <a:ext uri="{FF2B5EF4-FFF2-40B4-BE49-F238E27FC236}">
                <a16:creationId xmlns:a16="http://schemas.microsoft.com/office/drawing/2014/main" id="{2243A538-26B3-2E4A-BA20-A27CF2F7E4DD}"/>
              </a:ext>
            </a:extLst>
          </p:cNvPr>
          <p:cNvSpPr txBox="1">
            <a:spLocks/>
          </p:cNvSpPr>
          <p:nvPr/>
        </p:nvSpPr>
        <p:spPr>
          <a:xfrm>
            <a:off x="3960604" y="5961778"/>
            <a:ext cx="4446497" cy="102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PT" sz="2000" b="1" dirty="0">
                <a:solidFill>
                  <a:schemeClr val="tx1"/>
                </a:solidFill>
                <a:latin typeface="+mj-lt"/>
              </a:rPr>
              <a:t>Paula Alves</a:t>
            </a:r>
            <a:endParaRPr lang="pt-PT" b="1" dirty="0">
              <a:solidFill>
                <a:schemeClr val="tx1"/>
              </a:solidFill>
              <a:latin typeface="+mj-lt"/>
            </a:endParaRPr>
          </a:p>
          <a:p>
            <a:r>
              <a:rPr lang="pt-PT" sz="1200" dirty="0">
                <a:solidFill>
                  <a:schemeClr val="tx1"/>
                </a:solidFill>
                <a:latin typeface="+mj-lt"/>
              </a:rPr>
              <a:t>Gestora de projetos de Educação Ambiental</a:t>
            </a:r>
          </a:p>
          <a:p>
            <a:r>
              <a:rPr lang="pt-PT" sz="1200" dirty="0">
                <a:solidFill>
                  <a:schemeClr val="tx1"/>
                </a:solidFill>
                <a:latin typeface="+mj-lt"/>
              </a:rPr>
              <a:t>Licenciada em Ensino de Biologia e Geologia (Universidade de Aveiro)</a:t>
            </a:r>
          </a:p>
        </p:txBody>
      </p:sp>
    </p:spTree>
    <p:extLst>
      <p:ext uri="{BB962C8B-B14F-4D97-AF65-F5344CB8AC3E}">
        <p14:creationId xmlns:p14="http://schemas.microsoft.com/office/powerpoint/2010/main" val="3542291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B82CD625-EE4A-1D49-B369-1E1A61BDAD9F}"/>
              </a:ext>
            </a:extLst>
          </p:cNvPr>
          <p:cNvSpPr/>
          <p:nvPr/>
        </p:nvSpPr>
        <p:spPr>
          <a:xfrm>
            <a:off x="0" y="-8825"/>
            <a:ext cx="6096000" cy="6921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3CB3EC47-B4E4-294D-B73A-769C86B5AE00}"/>
              </a:ext>
            </a:extLst>
          </p:cNvPr>
          <p:cNvGrpSpPr/>
          <p:nvPr/>
        </p:nvGrpSpPr>
        <p:grpSpPr>
          <a:xfrm>
            <a:off x="1" y="6414"/>
            <a:ext cx="12192000" cy="827561"/>
            <a:chOff x="1" y="6414"/>
            <a:chExt cx="12192000" cy="827561"/>
          </a:xfrm>
        </p:grpSpPr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5C73F6FA-96D7-4E40-A053-10C7F6B20960}"/>
                </a:ext>
              </a:extLst>
            </p:cNvPr>
            <p:cNvSpPr/>
            <p:nvPr/>
          </p:nvSpPr>
          <p:spPr>
            <a:xfrm>
              <a:off x="1" y="6414"/>
              <a:ext cx="12192000" cy="827561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B1EBA06D-BC90-2240-A728-DDFF8E6A9612}"/>
                </a:ext>
              </a:extLst>
            </p:cNvPr>
            <p:cNvSpPr txBox="1"/>
            <p:nvPr/>
          </p:nvSpPr>
          <p:spPr>
            <a:xfrm>
              <a:off x="6816459" y="54913"/>
              <a:ext cx="52798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600" b="1" dirty="0"/>
                <a:t>O PODER DAS ÁRVORES </a:t>
              </a:r>
            </a:p>
            <a:p>
              <a:pPr algn="r"/>
              <a:r>
                <a:rPr lang="pt-PT" sz="1600" b="1" dirty="0"/>
                <a:t>CONTRA AS ALTERAÇÕES CLIMÁTICAS</a:t>
              </a:r>
            </a:p>
          </p:txBody>
        </p:sp>
      </p:grp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7FC6E3BD-60F7-0B4C-B0CB-2DD121A9DBD0}"/>
              </a:ext>
            </a:extLst>
          </p:cNvPr>
          <p:cNvSpPr txBox="1"/>
          <p:nvPr/>
        </p:nvSpPr>
        <p:spPr>
          <a:xfrm>
            <a:off x="155151" y="202339"/>
            <a:ext cx="7345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IV ENCONTRO DA COMUNIDADE NSA</a:t>
            </a:r>
          </a:p>
        </p:txBody>
      </p:sp>
      <p:grpSp>
        <p:nvGrpSpPr>
          <p:cNvPr id="58" name="Agrupar 57">
            <a:extLst>
              <a:ext uri="{FF2B5EF4-FFF2-40B4-BE49-F238E27FC236}">
                <a16:creationId xmlns:a16="http://schemas.microsoft.com/office/drawing/2014/main" id="{D7E52411-EE1F-5443-8620-47F941C69CC0}"/>
              </a:ext>
            </a:extLst>
          </p:cNvPr>
          <p:cNvGrpSpPr/>
          <p:nvPr/>
        </p:nvGrpSpPr>
        <p:grpSpPr>
          <a:xfrm>
            <a:off x="0" y="1079617"/>
            <a:ext cx="7506149" cy="661298"/>
            <a:chOff x="4846959" y="4312469"/>
            <a:chExt cx="7506149" cy="661298"/>
          </a:xfrm>
        </p:grpSpPr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AB85F4F5-E28B-6C40-BF34-A2DD8D809AE5}"/>
                </a:ext>
              </a:extLst>
            </p:cNvPr>
            <p:cNvSpPr/>
            <p:nvPr/>
          </p:nvSpPr>
          <p:spPr>
            <a:xfrm>
              <a:off x="4846959" y="4312469"/>
              <a:ext cx="7454899" cy="661298"/>
            </a:xfrm>
            <a:prstGeom prst="rect">
              <a:avLst/>
            </a:prstGeom>
            <a:solidFill>
              <a:srgbClr val="92D050">
                <a:alpha val="6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0" name="CaixaDeTexto 59">
              <a:extLst>
                <a:ext uri="{FF2B5EF4-FFF2-40B4-BE49-F238E27FC236}">
                  <a16:creationId xmlns:a16="http://schemas.microsoft.com/office/drawing/2014/main" id="{31BFFF99-68BF-834C-8BBD-EB2B09D1520F}"/>
                </a:ext>
              </a:extLst>
            </p:cNvPr>
            <p:cNvSpPr txBox="1"/>
            <p:nvPr/>
          </p:nvSpPr>
          <p:spPr>
            <a:xfrm>
              <a:off x="4846959" y="4320687"/>
              <a:ext cx="16138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dirty="0">
                  <a:solidFill>
                    <a:schemeClr val="bg1"/>
                  </a:solidFill>
                  <a:latin typeface="+mj-lt"/>
                </a:rPr>
                <a:t>MINI-PROJETO EDUCATIVO </a:t>
              </a:r>
            </a:p>
          </p:txBody>
        </p:sp>
        <p:sp>
          <p:nvSpPr>
            <p:cNvPr id="61" name="CaixaDeTexto 60">
              <a:extLst>
                <a:ext uri="{FF2B5EF4-FFF2-40B4-BE49-F238E27FC236}">
                  <a16:creationId xmlns:a16="http://schemas.microsoft.com/office/drawing/2014/main" id="{44CFC31A-B8BF-C34F-9CDD-086EAA950B0B}"/>
                </a:ext>
              </a:extLst>
            </p:cNvPr>
            <p:cNvSpPr txBox="1"/>
            <p:nvPr/>
          </p:nvSpPr>
          <p:spPr>
            <a:xfrm>
              <a:off x="6512008" y="4343724"/>
              <a:ext cx="55207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000" spc="-150" dirty="0">
                  <a:solidFill>
                    <a:schemeClr val="bg1"/>
                  </a:solidFill>
                  <a:latin typeface="Copperplate" panose="02000504000000020004" pitchFamily="2" charset="77"/>
                </a:rPr>
                <a:t>ESCOLAS SEQUESTRADORAS DE CARBONO</a:t>
              </a:r>
            </a:p>
          </p:txBody>
        </p:sp>
        <p:cxnSp>
          <p:nvCxnSpPr>
            <p:cNvPr id="62" name="Conexão Reta 61">
              <a:extLst>
                <a:ext uri="{FF2B5EF4-FFF2-40B4-BE49-F238E27FC236}">
                  <a16:creationId xmlns:a16="http://schemas.microsoft.com/office/drawing/2014/main" id="{0E18F815-B1F4-1D4F-86BE-2F49029D2D5E}"/>
                </a:ext>
              </a:extLst>
            </p:cNvPr>
            <p:cNvCxnSpPr/>
            <p:nvPr/>
          </p:nvCxnSpPr>
          <p:spPr>
            <a:xfrm>
              <a:off x="6460761" y="4312469"/>
              <a:ext cx="0" cy="661298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CaixaDeTexto 62">
              <a:extLst>
                <a:ext uri="{FF2B5EF4-FFF2-40B4-BE49-F238E27FC236}">
                  <a16:creationId xmlns:a16="http://schemas.microsoft.com/office/drawing/2014/main" id="{F9BB95D0-C645-DB4D-99C4-6DECE75FDED1}"/>
                </a:ext>
              </a:extLst>
            </p:cNvPr>
            <p:cNvSpPr txBox="1"/>
            <p:nvPr/>
          </p:nvSpPr>
          <p:spPr>
            <a:xfrm>
              <a:off x="6512009" y="4685324"/>
              <a:ext cx="58410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 err="1">
                  <a:solidFill>
                    <a:schemeClr val="bg1"/>
                  </a:solidFill>
                  <a:latin typeface="+mj-lt"/>
                </a:rPr>
                <a:t>Eco-Escolas</a:t>
              </a:r>
              <a:r>
                <a:rPr lang="pt-PT" sz="1200" b="1" dirty="0">
                  <a:solidFill>
                    <a:schemeClr val="bg1"/>
                  </a:solidFill>
                  <a:latin typeface="+mj-lt"/>
                </a:rPr>
                <a:t> do Ensino Básico e Secundário do Município de Vila Nova de Famalicão</a:t>
              </a:r>
            </a:p>
          </p:txBody>
        </p:sp>
      </p:grp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BD729B07-BFD2-1E43-9294-E415748C32A3}"/>
              </a:ext>
            </a:extLst>
          </p:cNvPr>
          <p:cNvGrpSpPr/>
          <p:nvPr/>
        </p:nvGrpSpPr>
        <p:grpSpPr>
          <a:xfrm>
            <a:off x="9233941" y="942288"/>
            <a:ext cx="2194527" cy="2142926"/>
            <a:chOff x="7108107" y="606410"/>
            <a:chExt cx="1676274" cy="2142926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F528305-BF29-9F47-A9FC-43BB6CDC2362}"/>
                </a:ext>
              </a:extLst>
            </p:cNvPr>
            <p:cNvSpPr/>
            <p:nvPr/>
          </p:nvSpPr>
          <p:spPr>
            <a:xfrm>
              <a:off x="7159605" y="606410"/>
              <a:ext cx="1556238" cy="1830144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3200"/>
            </a:p>
          </p:txBody>
        </p:sp>
        <p:grpSp>
          <p:nvGrpSpPr>
            <p:cNvPr id="40" name="Agrupar 39">
              <a:extLst>
                <a:ext uri="{FF2B5EF4-FFF2-40B4-BE49-F238E27FC236}">
                  <a16:creationId xmlns:a16="http://schemas.microsoft.com/office/drawing/2014/main" id="{F14E186A-EB94-D645-BA5A-8B7495D65ED3}"/>
                </a:ext>
              </a:extLst>
            </p:cNvPr>
            <p:cNvGrpSpPr/>
            <p:nvPr/>
          </p:nvGrpSpPr>
          <p:grpSpPr>
            <a:xfrm>
              <a:off x="7108107" y="810344"/>
              <a:ext cx="1676274" cy="1938992"/>
              <a:chOff x="7436996" y="930142"/>
              <a:chExt cx="1676274" cy="1938992"/>
            </a:xfrm>
          </p:grpSpPr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CEEBCD10-5F4E-1C45-8E67-702096AF23AD}"/>
                  </a:ext>
                </a:extLst>
              </p:cNvPr>
              <p:cNvSpPr txBox="1"/>
              <p:nvPr/>
            </p:nvSpPr>
            <p:spPr>
              <a:xfrm>
                <a:off x="7436996" y="930142"/>
                <a:ext cx="1676274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PT" sz="6000" b="1" dirty="0"/>
                  <a:t>1.450</a:t>
                </a:r>
                <a:r>
                  <a:rPr lang="pt-PT" sz="4800" dirty="0"/>
                  <a:t> </a:t>
                </a:r>
              </a:p>
            </p:txBody>
          </p:sp>
          <p:sp>
            <p:nvSpPr>
              <p:cNvPr id="39" name="CaixaDeTexto 38">
                <a:extLst>
                  <a:ext uri="{FF2B5EF4-FFF2-40B4-BE49-F238E27FC236}">
                    <a16:creationId xmlns:a16="http://schemas.microsoft.com/office/drawing/2014/main" id="{A9C5BB9F-370A-2A42-B5CB-041323CC16EF}"/>
                  </a:ext>
                </a:extLst>
              </p:cNvPr>
              <p:cNvSpPr txBox="1"/>
              <p:nvPr/>
            </p:nvSpPr>
            <p:spPr>
              <a:xfrm>
                <a:off x="7656943" y="1741779"/>
                <a:ext cx="126004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PT" sz="3200" b="1" dirty="0"/>
                  <a:t>Alunos</a:t>
                </a:r>
                <a:endParaRPr lang="pt-PT" sz="3200" dirty="0"/>
              </a:p>
            </p:txBody>
          </p:sp>
        </p:grpSp>
      </p:grpSp>
      <p:grpSp>
        <p:nvGrpSpPr>
          <p:cNvPr id="99" name="Agrupar 98">
            <a:extLst>
              <a:ext uri="{FF2B5EF4-FFF2-40B4-BE49-F238E27FC236}">
                <a16:creationId xmlns:a16="http://schemas.microsoft.com/office/drawing/2014/main" id="{AC3D4C0A-EA7D-0B41-B18D-183DA0EB13B4}"/>
              </a:ext>
            </a:extLst>
          </p:cNvPr>
          <p:cNvGrpSpPr/>
          <p:nvPr/>
        </p:nvGrpSpPr>
        <p:grpSpPr>
          <a:xfrm>
            <a:off x="10064230" y="2452092"/>
            <a:ext cx="1676274" cy="1375014"/>
            <a:chOff x="7123874" y="833975"/>
            <a:chExt cx="1676274" cy="1375014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2CFDB855-51CC-9B4C-9B71-1509089E7E1E}"/>
                </a:ext>
              </a:extLst>
            </p:cNvPr>
            <p:cNvSpPr/>
            <p:nvPr/>
          </p:nvSpPr>
          <p:spPr>
            <a:xfrm>
              <a:off x="7230343" y="833975"/>
              <a:ext cx="1414762" cy="137501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grpSp>
          <p:nvGrpSpPr>
            <p:cNvPr id="101" name="Agrupar 100">
              <a:extLst>
                <a:ext uri="{FF2B5EF4-FFF2-40B4-BE49-F238E27FC236}">
                  <a16:creationId xmlns:a16="http://schemas.microsoft.com/office/drawing/2014/main" id="{BDA030C2-A94C-1349-975E-2B416DFD2F14}"/>
                </a:ext>
              </a:extLst>
            </p:cNvPr>
            <p:cNvGrpSpPr/>
            <p:nvPr/>
          </p:nvGrpSpPr>
          <p:grpSpPr>
            <a:xfrm>
              <a:off x="7123874" y="913199"/>
              <a:ext cx="1676274" cy="1247753"/>
              <a:chOff x="7452763" y="1032997"/>
              <a:chExt cx="1676274" cy="1247753"/>
            </a:xfrm>
          </p:grpSpPr>
          <p:sp>
            <p:nvSpPr>
              <p:cNvPr id="102" name="CaixaDeTexto 101">
                <a:extLst>
                  <a:ext uri="{FF2B5EF4-FFF2-40B4-BE49-F238E27FC236}">
                    <a16:creationId xmlns:a16="http://schemas.microsoft.com/office/drawing/2014/main" id="{90216E0A-BCC7-D449-8992-2E324DADBD8C}"/>
                  </a:ext>
                </a:extLst>
              </p:cNvPr>
              <p:cNvSpPr txBox="1"/>
              <p:nvPr/>
            </p:nvSpPr>
            <p:spPr>
              <a:xfrm>
                <a:off x="7452763" y="1032997"/>
                <a:ext cx="167627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PT" sz="4000" b="1" dirty="0"/>
                  <a:t>79</a:t>
                </a:r>
                <a:r>
                  <a:rPr lang="pt-PT" sz="4400" dirty="0"/>
                  <a:t> </a:t>
                </a:r>
              </a:p>
            </p:txBody>
          </p:sp>
          <p:sp>
            <p:nvSpPr>
              <p:cNvPr id="103" name="CaixaDeTexto 102">
                <a:extLst>
                  <a:ext uri="{FF2B5EF4-FFF2-40B4-BE49-F238E27FC236}">
                    <a16:creationId xmlns:a16="http://schemas.microsoft.com/office/drawing/2014/main" id="{7D999392-5B6C-6E45-B4F8-6DD9F972DBD6}"/>
                  </a:ext>
                </a:extLst>
              </p:cNvPr>
              <p:cNvSpPr txBox="1"/>
              <p:nvPr/>
            </p:nvSpPr>
            <p:spPr>
              <a:xfrm>
                <a:off x="7660877" y="1634419"/>
                <a:ext cx="126004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PT" b="1" dirty="0"/>
                  <a:t>Escolas E.B/E.S.</a:t>
                </a:r>
                <a:endParaRPr lang="pt-PT" dirty="0"/>
              </a:p>
            </p:txBody>
          </p:sp>
        </p:grpSp>
      </p:grpSp>
      <p:sp>
        <p:nvSpPr>
          <p:cNvPr id="110" name="CaixaDeTexto 109">
            <a:extLst>
              <a:ext uri="{FF2B5EF4-FFF2-40B4-BE49-F238E27FC236}">
                <a16:creationId xmlns:a16="http://schemas.microsoft.com/office/drawing/2014/main" id="{C10299AD-2F0D-8D49-A3C6-44DBB491E9F1}"/>
              </a:ext>
            </a:extLst>
          </p:cNvPr>
          <p:cNvSpPr txBox="1"/>
          <p:nvPr/>
        </p:nvSpPr>
        <p:spPr>
          <a:xfrm>
            <a:off x="547429" y="2009298"/>
            <a:ext cx="8921389" cy="4447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3200" b="1" dirty="0">
                <a:solidFill>
                  <a:srgbClr val="92D050"/>
                </a:solidFill>
              </a:rPr>
              <a:t>C</a:t>
            </a:r>
            <a:r>
              <a:rPr lang="pt-PT" sz="2000" dirty="0"/>
              <a:t>ompreender os </a:t>
            </a:r>
            <a:r>
              <a:rPr lang="pt-PT" sz="2000" b="1" dirty="0"/>
              <a:t>efeitos nocivos do dióxido de carbono </a:t>
            </a:r>
            <a:r>
              <a:rPr lang="pt-PT" sz="2000" dirty="0"/>
              <a:t>no clima terrestre;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3200" b="1" dirty="0">
                <a:solidFill>
                  <a:srgbClr val="92D050"/>
                </a:solidFill>
              </a:rPr>
              <a:t>R</a:t>
            </a:r>
            <a:r>
              <a:rPr lang="pt-PT" sz="2000" dirty="0"/>
              <a:t>econhecer a importância das árvores, no </a:t>
            </a:r>
            <a:r>
              <a:rPr lang="pt-PT" sz="2000" b="1" dirty="0"/>
              <a:t>sequestro de carbono </a:t>
            </a:r>
            <a:r>
              <a:rPr lang="pt-PT" sz="2000" dirty="0"/>
              <a:t>atmosférico;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3200" b="1" dirty="0">
                <a:solidFill>
                  <a:srgbClr val="92D050"/>
                </a:solidFill>
              </a:rPr>
              <a:t>C</a:t>
            </a:r>
            <a:r>
              <a:rPr lang="pt-PT" sz="2000" dirty="0"/>
              <a:t>onhecer a </a:t>
            </a:r>
            <a:r>
              <a:rPr lang="pt-PT" sz="2000" b="1" dirty="0"/>
              <a:t>diversidade arbórea </a:t>
            </a:r>
            <a:r>
              <a:rPr lang="pt-PT" sz="2000" dirty="0"/>
              <a:t>presente no recinto escolar;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3200" b="1" dirty="0">
                <a:solidFill>
                  <a:srgbClr val="92D050"/>
                </a:solidFill>
              </a:rPr>
              <a:t>R</a:t>
            </a:r>
            <a:r>
              <a:rPr lang="pt-PT" sz="2000" dirty="0"/>
              <a:t>elacionar </a:t>
            </a:r>
            <a:r>
              <a:rPr lang="pt-PT" sz="2000" b="1" dirty="0"/>
              <a:t>conceitos interdisciplinares </a:t>
            </a:r>
            <a:r>
              <a:rPr lang="pt-PT" sz="2000" dirty="0"/>
              <a:t>na recolha e interpretação de dados;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3200" b="1" dirty="0">
                <a:solidFill>
                  <a:srgbClr val="92D050"/>
                </a:solidFill>
              </a:rPr>
              <a:t>C</a:t>
            </a:r>
            <a:r>
              <a:rPr lang="pt-PT" sz="2000" dirty="0"/>
              <a:t>apacitar para o </a:t>
            </a:r>
            <a:r>
              <a:rPr lang="pt-PT" sz="2000" b="1" dirty="0"/>
              <a:t>uso das tecnologias</a:t>
            </a:r>
            <a:r>
              <a:rPr lang="pt-PT" sz="2000" dirty="0"/>
              <a:t> na seleção de informação;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3200" b="1" dirty="0">
                <a:solidFill>
                  <a:srgbClr val="92D050"/>
                </a:solidFill>
              </a:rPr>
              <a:t>S</a:t>
            </a:r>
            <a:r>
              <a:rPr lang="pt-PT" sz="2000" dirty="0"/>
              <a:t>ensibilizar a Comunidade Educativa para a </a:t>
            </a:r>
            <a:r>
              <a:rPr lang="pt-PT" sz="2000" b="1" dirty="0"/>
              <a:t>preservação da vida terrestre</a:t>
            </a:r>
            <a:r>
              <a:rPr lang="pt-PT" sz="2000" dirty="0"/>
              <a:t>.</a:t>
            </a:r>
          </a:p>
        </p:txBody>
      </p:sp>
      <p:grpSp>
        <p:nvGrpSpPr>
          <p:cNvPr id="111" name="Agrupar 23">
            <a:extLst>
              <a:ext uri="{FF2B5EF4-FFF2-40B4-BE49-F238E27FC236}">
                <a16:creationId xmlns:a16="http://schemas.microsoft.com/office/drawing/2014/main" id="{EA6A84C1-B017-FE47-A0B3-532C7D851DF1}"/>
              </a:ext>
            </a:extLst>
          </p:cNvPr>
          <p:cNvGrpSpPr>
            <a:grpSpLocks/>
          </p:cNvGrpSpPr>
          <p:nvPr/>
        </p:nvGrpSpPr>
        <p:grpSpPr bwMode="auto">
          <a:xfrm>
            <a:off x="10126931" y="5267887"/>
            <a:ext cx="1274762" cy="1339850"/>
            <a:chOff x="4270535" y="5553858"/>
            <a:chExt cx="1275726" cy="1340743"/>
          </a:xfrm>
        </p:grpSpPr>
        <p:pic>
          <p:nvPicPr>
            <p:cNvPr id="112" name="Imagem 17">
              <a:extLst>
                <a:ext uri="{FF2B5EF4-FFF2-40B4-BE49-F238E27FC236}">
                  <a16:creationId xmlns:a16="http://schemas.microsoft.com/office/drawing/2014/main" id="{4DC48003-658D-6A44-BE50-5DBEAF8306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738" y="5616586"/>
              <a:ext cx="1186523" cy="961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" name="CaixaDeTexto 112">
              <a:extLst>
                <a:ext uri="{FF2B5EF4-FFF2-40B4-BE49-F238E27FC236}">
                  <a16:creationId xmlns:a16="http://schemas.microsoft.com/office/drawing/2014/main" id="{2BF7628E-E194-6C4A-A6EB-25DDE759ECD2}"/>
                </a:ext>
              </a:extLst>
            </p:cNvPr>
            <p:cNvSpPr txBox="1"/>
            <p:nvPr/>
          </p:nvSpPr>
          <p:spPr>
            <a:xfrm rot="16695474">
              <a:off x="4222817" y="5601576"/>
              <a:ext cx="1340743" cy="1245308"/>
            </a:xfrm>
            <a:prstGeom prst="rect">
              <a:avLst/>
            </a:prstGeom>
            <a:noFill/>
          </p:spPr>
          <p:txBody>
            <a:bodyPr spcFirstLastPara="1">
              <a:prstTxWarp prst="textCircle">
                <a:avLst/>
              </a:prstTxWarp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000" spc="300" dirty="0">
                  <a:latin typeface="Arial" panose="020B0604020202020204" pitchFamily="34" charset="0"/>
                  <a:cs typeface="Arial" panose="020B0604020202020204" pitchFamily="34" charset="0"/>
                </a:rPr>
                <a:t>AMBIENTE E AÇÃO CLIMÁTICA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1257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B82CD625-EE4A-1D49-B369-1E1A61BDAD9F}"/>
              </a:ext>
            </a:extLst>
          </p:cNvPr>
          <p:cNvSpPr/>
          <p:nvPr/>
        </p:nvSpPr>
        <p:spPr>
          <a:xfrm>
            <a:off x="0" y="-8825"/>
            <a:ext cx="6096000" cy="6921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D311B0E4-D77D-7E4C-A496-B2311E48ACEC}"/>
              </a:ext>
            </a:extLst>
          </p:cNvPr>
          <p:cNvGrpSpPr/>
          <p:nvPr/>
        </p:nvGrpSpPr>
        <p:grpSpPr>
          <a:xfrm>
            <a:off x="13715" y="4158262"/>
            <a:ext cx="3200173" cy="2040780"/>
            <a:chOff x="361238" y="3561377"/>
            <a:chExt cx="3200173" cy="2040780"/>
          </a:xfrm>
        </p:grpSpPr>
        <p:sp>
          <p:nvSpPr>
            <p:cNvPr id="82" name="CaixaDeTexto 81">
              <a:extLst>
                <a:ext uri="{FF2B5EF4-FFF2-40B4-BE49-F238E27FC236}">
                  <a16:creationId xmlns:a16="http://schemas.microsoft.com/office/drawing/2014/main" id="{1041E923-37CD-2A49-9064-3DA8889DE5EB}"/>
                </a:ext>
              </a:extLst>
            </p:cNvPr>
            <p:cNvSpPr txBox="1"/>
            <p:nvPr/>
          </p:nvSpPr>
          <p:spPr>
            <a:xfrm>
              <a:off x="361238" y="3561377"/>
              <a:ext cx="31882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b="1" spc="600" dirty="0">
                  <a:latin typeface="+mj-lt"/>
                </a:rPr>
                <a:t>DESPERTAR</a:t>
              </a: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B074A1BD-7E4C-9749-93FE-35A89A454B84}"/>
                </a:ext>
              </a:extLst>
            </p:cNvPr>
            <p:cNvSpPr txBox="1"/>
            <p:nvPr/>
          </p:nvSpPr>
          <p:spPr>
            <a:xfrm>
              <a:off x="361238" y="4138143"/>
              <a:ext cx="31882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b="1" spc="600" dirty="0">
                  <a:latin typeface="+mj-lt"/>
                </a:rPr>
                <a:t>CONHECER</a:t>
              </a:r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173FD1A7-FBE7-2342-8042-A1EBAEF0098B}"/>
                </a:ext>
              </a:extLst>
            </p:cNvPr>
            <p:cNvSpPr txBox="1"/>
            <p:nvPr/>
          </p:nvSpPr>
          <p:spPr>
            <a:xfrm>
              <a:off x="373169" y="5232825"/>
              <a:ext cx="31882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b="1" spc="600" dirty="0">
                  <a:latin typeface="+mj-lt"/>
                </a:rPr>
                <a:t>COMPREENDER</a:t>
              </a: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3CB3EC47-B4E4-294D-B73A-769C86B5AE00}"/>
              </a:ext>
            </a:extLst>
          </p:cNvPr>
          <p:cNvGrpSpPr/>
          <p:nvPr/>
        </p:nvGrpSpPr>
        <p:grpSpPr>
          <a:xfrm>
            <a:off x="1" y="6414"/>
            <a:ext cx="12192000" cy="827561"/>
            <a:chOff x="1" y="6414"/>
            <a:chExt cx="12192000" cy="827561"/>
          </a:xfrm>
        </p:grpSpPr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5C73F6FA-96D7-4E40-A053-10C7F6B20960}"/>
                </a:ext>
              </a:extLst>
            </p:cNvPr>
            <p:cNvSpPr/>
            <p:nvPr/>
          </p:nvSpPr>
          <p:spPr>
            <a:xfrm>
              <a:off x="1" y="6414"/>
              <a:ext cx="12192000" cy="827561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B1EBA06D-BC90-2240-A728-DDFF8E6A9612}"/>
                </a:ext>
              </a:extLst>
            </p:cNvPr>
            <p:cNvSpPr txBox="1"/>
            <p:nvPr/>
          </p:nvSpPr>
          <p:spPr>
            <a:xfrm>
              <a:off x="6816459" y="54913"/>
              <a:ext cx="52798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600" b="1" dirty="0"/>
                <a:t>O PODER DAS ÁRVORES </a:t>
              </a:r>
            </a:p>
            <a:p>
              <a:pPr algn="r"/>
              <a:r>
                <a:rPr lang="pt-PT" sz="1600" b="1" dirty="0"/>
                <a:t>CONTRA AS ALTERAÇÕES CLIMÁTICAS</a:t>
              </a:r>
            </a:p>
          </p:txBody>
        </p:sp>
      </p:grp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7FC6E3BD-60F7-0B4C-B0CB-2DD121A9DBD0}"/>
              </a:ext>
            </a:extLst>
          </p:cNvPr>
          <p:cNvSpPr txBox="1"/>
          <p:nvPr/>
        </p:nvSpPr>
        <p:spPr>
          <a:xfrm>
            <a:off x="155151" y="202339"/>
            <a:ext cx="7345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IV ENCONTRO DA COMUNIDADE NSA</a:t>
            </a:r>
          </a:p>
        </p:txBody>
      </p:sp>
      <p:grpSp>
        <p:nvGrpSpPr>
          <p:cNvPr id="58" name="Agrupar 57">
            <a:extLst>
              <a:ext uri="{FF2B5EF4-FFF2-40B4-BE49-F238E27FC236}">
                <a16:creationId xmlns:a16="http://schemas.microsoft.com/office/drawing/2014/main" id="{D7E52411-EE1F-5443-8620-47F941C69CC0}"/>
              </a:ext>
            </a:extLst>
          </p:cNvPr>
          <p:cNvGrpSpPr/>
          <p:nvPr/>
        </p:nvGrpSpPr>
        <p:grpSpPr>
          <a:xfrm>
            <a:off x="0" y="1079617"/>
            <a:ext cx="7506149" cy="661298"/>
            <a:chOff x="4846959" y="4312469"/>
            <a:chExt cx="7506149" cy="661298"/>
          </a:xfrm>
        </p:grpSpPr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AB85F4F5-E28B-6C40-BF34-A2DD8D809AE5}"/>
                </a:ext>
              </a:extLst>
            </p:cNvPr>
            <p:cNvSpPr/>
            <p:nvPr/>
          </p:nvSpPr>
          <p:spPr>
            <a:xfrm>
              <a:off x="4846959" y="4312469"/>
              <a:ext cx="7454899" cy="661298"/>
            </a:xfrm>
            <a:prstGeom prst="rect">
              <a:avLst/>
            </a:prstGeom>
            <a:solidFill>
              <a:srgbClr val="92D050">
                <a:alpha val="6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0" name="CaixaDeTexto 59">
              <a:extLst>
                <a:ext uri="{FF2B5EF4-FFF2-40B4-BE49-F238E27FC236}">
                  <a16:creationId xmlns:a16="http://schemas.microsoft.com/office/drawing/2014/main" id="{31BFFF99-68BF-834C-8BBD-EB2B09D1520F}"/>
                </a:ext>
              </a:extLst>
            </p:cNvPr>
            <p:cNvSpPr txBox="1"/>
            <p:nvPr/>
          </p:nvSpPr>
          <p:spPr>
            <a:xfrm>
              <a:off x="4846959" y="4320687"/>
              <a:ext cx="16138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dirty="0">
                  <a:solidFill>
                    <a:schemeClr val="bg1"/>
                  </a:solidFill>
                  <a:latin typeface="+mj-lt"/>
                </a:rPr>
                <a:t>MINI-PROJETO EDUCATIVO </a:t>
              </a:r>
            </a:p>
          </p:txBody>
        </p:sp>
        <p:sp>
          <p:nvSpPr>
            <p:cNvPr id="61" name="CaixaDeTexto 60">
              <a:extLst>
                <a:ext uri="{FF2B5EF4-FFF2-40B4-BE49-F238E27FC236}">
                  <a16:creationId xmlns:a16="http://schemas.microsoft.com/office/drawing/2014/main" id="{44CFC31A-B8BF-C34F-9CDD-086EAA950B0B}"/>
                </a:ext>
              </a:extLst>
            </p:cNvPr>
            <p:cNvSpPr txBox="1"/>
            <p:nvPr/>
          </p:nvSpPr>
          <p:spPr>
            <a:xfrm>
              <a:off x="6512008" y="4343724"/>
              <a:ext cx="55207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000" spc="-150" dirty="0">
                  <a:solidFill>
                    <a:schemeClr val="bg1"/>
                  </a:solidFill>
                  <a:latin typeface="Copperplate" panose="02000504000000020004" pitchFamily="2" charset="77"/>
                </a:rPr>
                <a:t>ESCOLAS SEQUESTRADORAS DE CARBONO</a:t>
              </a:r>
            </a:p>
          </p:txBody>
        </p:sp>
        <p:cxnSp>
          <p:nvCxnSpPr>
            <p:cNvPr id="62" name="Conexão Reta 61">
              <a:extLst>
                <a:ext uri="{FF2B5EF4-FFF2-40B4-BE49-F238E27FC236}">
                  <a16:creationId xmlns:a16="http://schemas.microsoft.com/office/drawing/2014/main" id="{0E18F815-B1F4-1D4F-86BE-2F49029D2D5E}"/>
                </a:ext>
              </a:extLst>
            </p:cNvPr>
            <p:cNvCxnSpPr/>
            <p:nvPr/>
          </p:nvCxnSpPr>
          <p:spPr>
            <a:xfrm>
              <a:off x="6460761" y="4312469"/>
              <a:ext cx="0" cy="661298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CaixaDeTexto 62">
              <a:extLst>
                <a:ext uri="{FF2B5EF4-FFF2-40B4-BE49-F238E27FC236}">
                  <a16:creationId xmlns:a16="http://schemas.microsoft.com/office/drawing/2014/main" id="{F9BB95D0-C645-DB4D-99C4-6DECE75FDED1}"/>
                </a:ext>
              </a:extLst>
            </p:cNvPr>
            <p:cNvSpPr txBox="1"/>
            <p:nvPr/>
          </p:nvSpPr>
          <p:spPr>
            <a:xfrm>
              <a:off x="6512009" y="4685324"/>
              <a:ext cx="58410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 err="1">
                  <a:solidFill>
                    <a:schemeClr val="bg1"/>
                  </a:solidFill>
                  <a:latin typeface="+mj-lt"/>
                </a:rPr>
                <a:t>Eco-Escolas</a:t>
              </a:r>
              <a:r>
                <a:rPr lang="pt-PT" sz="1200" b="1" dirty="0">
                  <a:solidFill>
                    <a:schemeClr val="bg1"/>
                  </a:solidFill>
                  <a:latin typeface="+mj-lt"/>
                </a:rPr>
                <a:t> do Ensino Básico e Secundário do Município de Vila Nova de Famalicão</a:t>
              </a:r>
            </a:p>
          </p:txBody>
        </p:sp>
      </p:grpSp>
      <p:grpSp>
        <p:nvGrpSpPr>
          <p:cNvPr id="109" name="Agrupar 108">
            <a:extLst>
              <a:ext uri="{FF2B5EF4-FFF2-40B4-BE49-F238E27FC236}">
                <a16:creationId xmlns:a16="http://schemas.microsoft.com/office/drawing/2014/main" id="{84FDB1AC-DF1D-D944-A58E-3BE5187FBD8E}"/>
              </a:ext>
            </a:extLst>
          </p:cNvPr>
          <p:cNvGrpSpPr/>
          <p:nvPr/>
        </p:nvGrpSpPr>
        <p:grpSpPr>
          <a:xfrm>
            <a:off x="3087974" y="3427290"/>
            <a:ext cx="9130860" cy="4021503"/>
            <a:chOff x="2920609" y="3485489"/>
            <a:chExt cx="8873872" cy="3945428"/>
          </a:xfrm>
        </p:grpSpPr>
        <p:pic>
          <p:nvPicPr>
            <p:cNvPr id="107" name="Imagem 106">
              <a:extLst>
                <a:ext uri="{FF2B5EF4-FFF2-40B4-BE49-F238E27FC236}">
                  <a16:creationId xmlns:a16="http://schemas.microsoft.com/office/drawing/2014/main" id="{E3FAF81F-8B26-7448-A02F-A25E60C89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20609" y="3487291"/>
              <a:ext cx="4021038" cy="3383085"/>
            </a:xfrm>
            <a:prstGeom prst="rect">
              <a:avLst/>
            </a:prstGeom>
          </p:spPr>
        </p:pic>
        <p:pic>
          <p:nvPicPr>
            <p:cNvPr id="47" name="Imagem 46">
              <a:extLst>
                <a:ext uri="{FF2B5EF4-FFF2-40B4-BE49-F238E27FC236}">
                  <a16:creationId xmlns:a16="http://schemas.microsoft.com/office/drawing/2014/main" id="{FBFCC5A4-DD73-024C-8C63-BC5B69278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703" t="23309" b="32903"/>
            <a:stretch/>
          </p:blipFill>
          <p:spPr>
            <a:xfrm>
              <a:off x="6226175" y="3485489"/>
              <a:ext cx="2854017" cy="3414625"/>
            </a:xfrm>
            <a:prstGeom prst="rect">
              <a:avLst/>
            </a:prstGeom>
          </p:spPr>
        </p:pic>
        <p:pic>
          <p:nvPicPr>
            <p:cNvPr id="108" name="Imagem 107">
              <a:extLst>
                <a:ext uri="{FF2B5EF4-FFF2-40B4-BE49-F238E27FC236}">
                  <a16:creationId xmlns:a16="http://schemas.microsoft.com/office/drawing/2014/main" id="{2279F665-B384-2B46-BB3B-2B90BEDD8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080192" y="4978697"/>
              <a:ext cx="2714289" cy="2452220"/>
            </a:xfrm>
            <a:prstGeom prst="rect">
              <a:avLst/>
            </a:prstGeom>
          </p:spPr>
        </p:pic>
        <p:pic>
          <p:nvPicPr>
            <p:cNvPr id="53" name="Imagem 52">
              <a:extLst>
                <a:ext uri="{FF2B5EF4-FFF2-40B4-BE49-F238E27FC236}">
                  <a16:creationId xmlns:a16="http://schemas.microsoft.com/office/drawing/2014/main" id="{2D3F419D-B39F-D645-B01D-DED5CD6B96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1984"/>
            <a:stretch/>
          </p:blipFill>
          <p:spPr>
            <a:xfrm>
              <a:off x="9083713" y="3496394"/>
              <a:ext cx="2710768" cy="1603683"/>
            </a:xfrm>
            <a:prstGeom prst="rect">
              <a:avLst/>
            </a:prstGeom>
          </p:spPr>
        </p:pic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6F7E6820-245C-A949-BAED-5EB3416F3607}"/>
              </a:ext>
            </a:extLst>
          </p:cNvPr>
          <p:cNvGrpSpPr/>
          <p:nvPr/>
        </p:nvGrpSpPr>
        <p:grpSpPr>
          <a:xfrm>
            <a:off x="-63306" y="2869697"/>
            <a:ext cx="3765876" cy="923330"/>
            <a:chOff x="850306" y="1843422"/>
            <a:chExt cx="3765876" cy="789101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78A9A791-B9E3-FB44-B51B-7CF832AFE023}"/>
                </a:ext>
              </a:extLst>
            </p:cNvPr>
            <p:cNvSpPr/>
            <p:nvPr/>
          </p:nvSpPr>
          <p:spPr>
            <a:xfrm rot="5400000">
              <a:off x="2377928" y="348832"/>
              <a:ext cx="710631" cy="3765876"/>
            </a:xfrm>
            <a:prstGeom prst="rect">
              <a:avLst/>
            </a:prstGeom>
            <a:solidFill>
              <a:srgbClr val="92D050">
                <a:alpha val="5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9DED672F-815C-E749-8CDB-1DCA262B0571}"/>
                </a:ext>
              </a:extLst>
            </p:cNvPr>
            <p:cNvSpPr txBox="1"/>
            <p:nvPr/>
          </p:nvSpPr>
          <p:spPr>
            <a:xfrm rot="5400000">
              <a:off x="2149045" y="643852"/>
              <a:ext cx="789101" cy="318824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pt-PT" sz="2800" b="1" dirty="0">
                  <a:latin typeface="+mj-lt"/>
                </a:rPr>
                <a:t>1º Momento</a:t>
              </a:r>
            </a:p>
            <a:p>
              <a:pPr algn="ctr"/>
              <a:r>
                <a:rPr lang="pt-PT" sz="2000" b="1" dirty="0">
                  <a:solidFill>
                    <a:schemeClr val="bg1"/>
                  </a:solidFill>
                  <a:latin typeface="+mj-lt"/>
                </a:rPr>
                <a:t>SALA DE AULA</a:t>
              </a:r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472C1A27-7DFA-4A4F-B67F-649C99C9BAAF}"/>
              </a:ext>
            </a:extLst>
          </p:cNvPr>
          <p:cNvGrpSpPr/>
          <p:nvPr/>
        </p:nvGrpSpPr>
        <p:grpSpPr>
          <a:xfrm>
            <a:off x="4600065" y="2078636"/>
            <a:ext cx="7987918" cy="1043108"/>
            <a:chOff x="4600065" y="2078636"/>
            <a:chExt cx="7987918" cy="1043108"/>
          </a:xfrm>
        </p:grpSpPr>
        <p:sp>
          <p:nvSpPr>
            <p:cNvPr id="92" name="CaixaDeTexto 91">
              <a:extLst>
                <a:ext uri="{FF2B5EF4-FFF2-40B4-BE49-F238E27FC236}">
                  <a16:creationId xmlns:a16="http://schemas.microsoft.com/office/drawing/2014/main" id="{A3EEAFB9-4B7F-A147-A643-1F96B097FCF2}"/>
                </a:ext>
              </a:extLst>
            </p:cNvPr>
            <p:cNvSpPr txBox="1"/>
            <p:nvPr/>
          </p:nvSpPr>
          <p:spPr>
            <a:xfrm>
              <a:off x="4665390" y="2078636"/>
              <a:ext cx="79225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3200" b="1" spc="300" dirty="0">
                  <a:solidFill>
                    <a:srgbClr val="92D050"/>
                  </a:solidFill>
                </a:rPr>
                <a:t>INTERDISCIPLINARIDADE</a:t>
              </a:r>
              <a:r>
                <a:rPr lang="pt-PT" sz="3200" spc="300" dirty="0">
                  <a:solidFill>
                    <a:srgbClr val="92D050"/>
                  </a:solidFill>
                </a:rPr>
                <a:t> </a:t>
              </a:r>
            </a:p>
          </p:txBody>
        </p:sp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00166DF3-F6F7-944B-A8F8-A01944B69273}"/>
                </a:ext>
              </a:extLst>
            </p:cNvPr>
            <p:cNvSpPr txBox="1"/>
            <p:nvPr/>
          </p:nvSpPr>
          <p:spPr>
            <a:xfrm>
              <a:off x="4600065" y="2536969"/>
              <a:ext cx="75341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600" dirty="0">
                  <a:solidFill>
                    <a:srgbClr val="92D050"/>
                  </a:solidFill>
                </a:rPr>
                <a:t>Ciências Naturais  I  Físico-Química  I   Biologia   I   Matemática   I   Cidadania   I   Geografia   I   Educação Tecnológica      </a:t>
              </a:r>
            </a:p>
          </p:txBody>
        </p:sp>
      </p:grp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1A2D1C38-14E8-BD4A-A664-0DEFD87A83CC}"/>
              </a:ext>
            </a:extLst>
          </p:cNvPr>
          <p:cNvSpPr txBox="1"/>
          <p:nvPr/>
        </p:nvSpPr>
        <p:spPr>
          <a:xfrm>
            <a:off x="0" y="5296574"/>
            <a:ext cx="3188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spc="600" dirty="0">
                <a:latin typeface="+mj-lt"/>
              </a:rPr>
              <a:t>EXPERIMENTAR</a:t>
            </a:r>
          </a:p>
        </p:txBody>
      </p:sp>
    </p:spTree>
    <p:extLst>
      <p:ext uri="{BB962C8B-B14F-4D97-AF65-F5344CB8AC3E}">
        <p14:creationId xmlns:p14="http://schemas.microsoft.com/office/powerpoint/2010/main" val="60844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B82CD625-EE4A-1D49-B369-1E1A61BDAD9F}"/>
              </a:ext>
            </a:extLst>
          </p:cNvPr>
          <p:cNvSpPr/>
          <p:nvPr/>
        </p:nvSpPr>
        <p:spPr>
          <a:xfrm>
            <a:off x="0" y="-8825"/>
            <a:ext cx="6096000" cy="6921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3CB3EC47-B4E4-294D-B73A-769C86B5AE00}"/>
              </a:ext>
            </a:extLst>
          </p:cNvPr>
          <p:cNvGrpSpPr/>
          <p:nvPr/>
        </p:nvGrpSpPr>
        <p:grpSpPr>
          <a:xfrm>
            <a:off x="1" y="6414"/>
            <a:ext cx="12192000" cy="827561"/>
            <a:chOff x="1" y="6414"/>
            <a:chExt cx="12192000" cy="827561"/>
          </a:xfrm>
        </p:grpSpPr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5C73F6FA-96D7-4E40-A053-10C7F6B20960}"/>
                </a:ext>
              </a:extLst>
            </p:cNvPr>
            <p:cNvSpPr/>
            <p:nvPr/>
          </p:nvSpPr>
          <p:spPr>
            <a:xfrm>
              <a:off x="1" y="6414"/>
              <a:ext cx="12192000" cy="827561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B1EBA06D-BC90-2240-A728-DDFF8E6A9612}"/>
                </a:ext>
              </a:extLst>
            </p:cNvPr>
            <p:cNvSpPr txBox="1"/>
            <p:nvPr/>
          </p:nvSpPr>
          <p:spPr>
            <a:xfrm>
              <a:off x="6816459" y="54913"/>
              <a:ext cx="52798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600" b="1" dirty="0"/>
                <a:t>O PODER DAS ÁRVORES </a:t>
              </a:r>
            </a:p>
            <a:p>
              <a:pPr algn="r"/>
              <a:r>
                <a:rPr lang="pt-PT" sz="1600" b="1" dirty="0"/>
                <a:t>CONTRA AS ALTERAÇÕES CLIMÁTICAS</a:t>
              </a:r>
            </a:p>
          </p:txBody>
        </p:sp>
      </p:grp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7FC6E3BD-60F7-0B4C-B0CB-2DD121A9DBD0}"/>
              </a:ext>
            </a:extLst>
          </p:cNvPr>
          <p:cNvSpPr txBox="1"/>
          <p:nvPr/>
        </p:nvSpPr>
        <p:spPr>
          <a:xfrm>
            <a:off x="155151" y="202339"/>
            <a:ext cx="7345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IV ENCONTRO DA COMUNIDADE NSA</a:t>
            </a:r>
          </a:p>
        </p:txBody>
      </p:sp>
      <p:grpSp>
        <p:nvGrpSpPr>
          <p:cNvPr id="58" name="Agrupar 57">
            <a:extLst>
              <a:ext uri="{FF2B5EF4-FFF2-40B4-BE49-F238E27FC236}">
                <a16:creationId xmlns:a16="http://schemas.microsoft.com/office/drawing/2014/main" id="{D7E52411-EE1F-5443-8620-47F941C69CC0}"/>
              </a:ext>
            </a:extLst>
          </p:cNvPr>
          <p:cNvGrpSpPr/>
          <p:nvPr/>
        </p:nvGrpSpPr>
        <p:grpSpPr>
          <a:xfrm>
            <a:off x="0" y="1079617"/>
            <a:ext cx="7506149" cy="661298"/>
            <a:chOff x="4846959" y="4312469"/>
            <a:chExt cx="7506149" cy="661298"/>
          </a:xfrm>
        </p:grpSpPr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AB85F4F5-E28B-6C40-BF34-A2DD8D809AE5}"/>
                </a:ext>
              </a:extLst>
            </p:cNvPr>
            <p:cNvSpPr/>
            <p:nvPr/>
          </p:nvSpPr>
          <p:spPr>
            <a:xfrm>
              <a:off x="4846959" y="4312469"/>
              <a:ext cx="7454899" cy="661298"/>
            </a:xfrm>
            <a:prstGeom prst="rect">
              <a:avLst/>
            </a:prstGeom>
            <a:solidFill>
              <a:srgbClr val="92D050">
                <a:alpha val="6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0" name="CaixaDeTexto 59">
              <a:extLst>
                <a:ext uri="{FF2B5EF4-FFF2-40B4-BE49-F238E27FC236}">
                  <a16:creationId xmlns:a16="http://schemas.microsoft.com/office/drawing/2014/main" id="{31BFFF99-68BF-834C-8BBD-EB2B09D1520F}"/>
                </a:ext>
              </a:extLst>
            </p:cNvPr>
            <p:cNvSpPr txBox="1"/>
            <p:nvPr/>
          </p:nvSpPr>
          <p:spPr>
            <a:xfrm>
              <a:off x="4846959" y="4320687"/>
              <a:ext cx="16138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dirty="0">
                  <a:solidFill>
                    <a:schemeClr val="bg1"/>
                  </a:solidFill>
                  <a:latin typeface="+mj-lt"/>
                </a:rPr>
                <a:t>MINI-PROJETO EDUCATIVO </a:t>
              </a:r>
            </a:p>
          </p:txBody>
        </p:sp>
        <p:sp>
          <p:nvSpPr>
            <p:cNvPr id="61" name="CaixaDeTexto 60">
              <a:extLst>
                <a:ext uri="{FF2B5EF4-FFF2-40B4-BE49-F238E27FC236}">
                  <a16:creationId xmlns:a16="http://schemas.microsoft.com/office/drawing/2014/main" id="{44CFC31A-B8BF-C34F-9CDD-086EAA950B0B}"/>
                </a:ext>
              </a:extLst>
            </p:cNvPr>
            <p:cNvSpPr txBox="1"/>
            <p:nvPr/>
          </p:nvSpPr>
          <p:spPr>
            <a:xfrm>
              <a:off x="6512008" y="4343724"/>
              <a:ext cx="55207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000" spc="-150" dirty="0">
                  <a:solidFill>
                    <a:schemeClr val="bg1"/>
                  </a:solidFill>
                  <a:latin typeface="Copperplate" panose="02000504000000020004" pitchFamily="2" charset="77"/>
                </a:rPr>
                <a:t>ESCOLAS SEQUESTRADORAS DE CARBONO</a:t>
              </a:r>
            </a:p>
          </p:txBody>
        </p:sp>
        <p:cxnSp>
          <p:nvCxnSpPr>
            <p:cNvPr id="62" name="Conexão Reta 61">
              <a:extLst>
                <a:ext uri="{FF2B5EF4-FFF2-40B4-BE49-F238E27FC236}">
                  <a16:creationId xmlns:a16="http://schemas.microsoft.com/office/drawing/2014/main" id="{0E18F815-B1F4-1D4F-86BE-2F49029D2D5E}"/>
                </a:ext>
              </a:extLst>
            </p:cNvPr>
            <p:cNvCxnSpPr/>
            <p:nvPr/>
          </p:nvCxnSpPr>
          <p:spPr>
            <a:xfrm>
              <a:off x="6460761" y="4312469"/>
              <a:ext cx="0" cy="661298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CaixaDeTexto 62">
              <a:extLst>
                <a:ext uri="{FF2B5EF4-FFF2-40B4-BE49-F238E27FC236}">
                  <a16:creationId xmlns:a16="http://schemas.microsoft.com/office/drawing/2014/main" id="{F9BB95D0-C645-DB4D-99C4-6DECE75FDED1}"/>
                </a:ext>
              </a:extLst>
            </p:cNvPr>
            <p:cNvSpPr txBox="1"/>
            <p:nvPr/>
          </p:nvSpPr>
          <p:spPr>
            <a:xfrm>
              <a:off x="6512009" y="4685324"/>
              <a:ext cx="58410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 err="1">
                  <a:solidFill>
                    <a:schemeClr val="bg1"/>
                  </a:solidFill>
                  <a:latin typeface="+mj-lt"/>
                </a:rPr>
                <a:t>Eco-Escolas</a:t>
              </a:r>
              <a:r>
                <a:rPr lang="pt-PT" sz="1200" b="1" dirty="0">
                  <a:solidFill>
                    <a:schemeClr val="bg1"/>
                  </a:solidFill>
                  <a:latin typeface="+mj-lt"/>
                </a:rPr>
                <a:t> do Ensino Básico e Secundário do Município de Vila Nova de Famalicão</a:t>
              </a:r>
            </a:p>
          </p:txBody>
        </p:sp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D8EF9E55-F071-0045-AE95-C5F93468A00A}"/>
              </a:ext>
            </a:extLst>
          </p:cNvPr>
          <p:cNvGrpSpPr/>
          <p:nvPr/>
        </p:nvGrpSpPr>
        <p:grpSpPr>
          <a:xfrm>
            <a:off x="-342089" y="3831678"/>
            <a:ext cx="3710913" cy="2916080"/>
            <a:chOff x="4443003" y="4232972"/>
            <a:chExt cx="3710913" cy="2916080"/>
          </a:xfrm>
        </p:grpSpPr>
        <p:grpSp>
          <p:nvGrpSpPr>
            <p:cNvPr id="41" name="Agrupar 40">
              <a:extLst>
                <a:ext uri="{FF2B5EF4-FFF2-40B4-BE49-F238E27FC236}">
                  <a16:creationId xmlns:a16="http://schemas.microsoft.com/office/drawing/2014/main" id="{D5D5E938-A61F-1E43-B35E-4498EF0B9268}"/>
                </a:ext>
              </a:extLst>
            </p:cNvPr>
            <p:cNvGrpSpPr/>
            <p:nvPr/>
          </p:nvGrpSpPr>
          <p:grpSpPr>
            <a:xfrm>
              <a:off x="4443003" y="4232972"/>
              <a:ext cx="3701623" cy="2433400"/>
              <a:chOff x="4863251" y="2375800"/>
              <a:chExt cx="3701623" cy="2433400"/>
            </a:xfrm>
          </p:grpSpPr>
          <p:sp>
            <p:nvSpPr>
              <p:cNvPr id="45" name="CaixaDeTexto 44">
                <a:extLst>
                  <a:ext uri="{FF2B5EF4-FFF2-40B4-BE49-F238E27FC236}">
                    <a16:creationId xmlns:a16="http://schemas.microsoft.com/office/drawing/2014/main" id="{EDA97CAB-96A1-184B-ACD4-0A9153D10530}"/>
                  </a:ext>
                </a:extLst>
              </p:cNvPr>
              <p:cNvSpPr txBox="1"/>
              <p:nvPr/>
            </p:nvSpPr>
            <p:spPr>
              <a:xfrm>
                <a:off x="5663277" y="2375800"/>
                <a:ext cx="23091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PT" b="1" spc="600" dirty="0">
                    <a:latin typeface="+mj-lt"/>
                  </a:rPr>
                  <a:t>EXPLORAR</a:t>
                </a:r>
              </a:p>
            </p:txBody>
          </p:sp>
          <p:sp>
            <p:nvSpPr>
              <p:cNvPr id="46" name="CaixaDeTexto 45">
                <a:extLst>
                  <a:ext uri="{FF2B5EF4-FFF2-40B4-BE49-F238E27FC236}">
                    <a16:creationId xmlns:a16="http://schemas.microsoft.com/office/drawing/2014/main" id="{9F1F1598-1E90-524F-9BF8-2FCC60967CE2}"/>
                  </a:ext>
                </a:extLst>
              </p:cNvPr>
              <p:cNvSpPr txBox="1"/>
              <p:nvPr/>
            </p:nvSpPr>
            <p:spPr>
              <a:xfrm>
                <a:off x="5482919" y="2910396"/>
                <a:ext cx="26809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PT" b="1" spc="600" dirty="0">
                    <a:latin typeface="+mj-lt"/>
                  </a:rPr>
                  <a:t>RECOLHER</a:t>
                </a:r>
              </a:p>
            </p:txBody>
          </p:sp>
          <p:sp>
            <p:nvSpPr>
              <p:cNvPr id="48" name="CaixaDeTexto 47">
                <a:extLst>
                  <a:ext uri="{FF2B5EF4-FFF2-40B4-BE49-F238E27FC236}">
                    <a16:creationId xmlns:a16="http://schemas.microsoft.com/office/drawing/2014/main" id="{CA85BEB0-1FE8-5046-B836-92658A66A324}"/>
                  </a:ext>
                </a:extLst>
              </p:cNvPr>
              <p:cNvSpPr txBox="1"/>
              <p:nvPr/>
            </p:nvSpPr>
            <p:spPr>
              <a:xfrm>
                <a:off x="5478992" y="3957279"/>
                <a:ext cx="23091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PT" b="1" spc="600" dirty="0">
                    <a:latin typeface="+mj-lt"/>
                  </a:rPr>
                  <a:t>OBSERVAR</a:t>
                </a:r>
              </a:p>
            </p:txBody>
          </p:sp>
          <p:sp>
            <p:nvSpPr>
              <p:cNvPr id="50" name="CaixaDeTexto 49">
                <a:extLst>
                  <a:ext uri="{FF2B5EF4-FFF2-40B4-BE49-F238E27FC236}">
                    <a16:creationId xmlns:a16="http://schemas.microsoft.com/office/drawing/2014/main" id="{B4D8AE2E-156F-C547-AB7D-3D1561F2AFA2}"/>
                  </a:ext>
                </a:extLst>
              </p:cNvPr>
              <p:cNvSpPr txBox="1"/>
              <p:nvPr/>
            </p:nvSpPr>
            <p:spPr>
              <a:xfrm>
                <a:off x="5477365" y="3432700"/>
                <a:ext cx="26809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PT" b="1" spc="600" dirty="0">
                    <a:latin typeface="+mj-lt"/>
                  </a:rPr>
                  <a:t>SELECCIONAR</a:t>
                </a:r>
              </a:p>
            </p:txBody>
          </p:sp>
          <p:sp>
            <p:nvSpPr>
              <p:cNvPr id="52" name="CaixaDeTexto 51">
                <a:extLst>
                  <a:ext uri="{FF2B5EF4-FFF2-40B4-BE49-F238E27FC236}">
                    <a16:creationId xmlns:a16="http://schemas.microsoft.com/office/drawing/2014/main" id="{53138891-590E-704E-99D4-DDC2D9953B71}"/>
                  </a:ext>
                </a:extLst>
              </p:cNvPr>
              <p:cNvSpPr txBox="1"/>
              <p:nvPr/>
            </p:nvSpPr>
            <p:spPr>
              <a:xfrm>
                <a:off x="4863251" y="4439868"/>
                <a:ext cx="37016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PT" b="1" spc="600" dirty="0">
                    <a:latin typeface="+mj-lt"/>
                  </a:rPr>
                  <a:t>CAPACITAR</a:t>
                </a:r>
              </a:p>
            </p:txBody>
          </p:sp>
        </p:grpSp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id="{331618DD-8156-2046-98F6-CFD903B1B9E3}"/>
                </a:ext>
              </a:extLst>
            </p:cNvPr>
            <p:cNvSpPr txBox="1"/>
            <p:nvPr/>
          </p:nvSpPr>
          <p:spPr>
            <a:xfrm>
              <a:off x="4452293" y="6779720"/>
              <a:ext cx="3701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b="1" spc="600" dirty="0">
                  <a:latin typeface="+mj-lt"/>
                </a:rPr>
                <a:t>COOPERAR</a:t>
              </a:r>
            </a:p>
          </p:txBody>
        </p:sp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752EF038-497F-8347-A8CB-4ED68B875C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955"/>
          <a:stretch/>
        </p:blipFill>
        <p:spPr>
          <a:xfrm>
            <a:off x="10638299" y="3150674"/>
            <a:ext cx="2084380" cy="379557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8790807-0ECA-D34D-9762-9ABDED24F1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471"/>
          <a:stretch/>
        </p:blipFill>
        <p:spPr>
          <a:xfrm>
            <a:off x="8817804" y="3163745"/>
            <a:ext cx="1820495" cy="372860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D1B0914-B04A-4044-A0D6-7F7022B718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474"/>
          <a:stretch/>
        </p:blipFill>
        <p:spPr>
          <a:xfrm>
            <a:off x="3146884" y="3184162"/>
            <a:ext cx="2110840" cy="3728601"/>
          </a:xfrm>
          <a:prstGeom prst="rect">
            <a:avLst/>
          </a:prstGeom>
        </p:spPr>
      </p:pic>
      <p:grpSp>
        <p:nvGrpSpPr>
          <p:cNvPr id="31" name="Agrupar 30">
            <a:extLst>
              <a:ext uri="{FF2B5EF4-FFF2-40B4-BE49-F238E27FC236}">
                <a16:creationId xmlns:a16="http://schemas.microsoft.com/office/drawing/2014/main" id="{6F7E6820-245C-A949-BAED-5EB3416F3607}"/>
              </a:ext>
            </a:extLst>
          </p:cNvPr>
          <p:cNvGrpSpPr/>
          <p:nvPr/>
        </p:nvGrpSpPr>
        <p:grpSpPr>
          <a:xfrm>
            <a:off x="-63306" y="2869697"/>
            <a:ext cx="3432130" cy="923330"/>
            <a:chOff x="850306" y="1843422"/>
            <a:chExt cx="3432130" cy="789101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78A9A791-B9E3-FB44-B51B-7CF832AFE023}"/>
                </a:ext>
              </a:extLst>
            </p:cNvPr>
            <p:cNvSpPr/>
            <p:nvPr/>
          </p:nvSpPr>
          <p:spPr>
            <a:xfrm rot="5400000">
              <a:off x="2211055" y="515705"/>
              <a:ext cx="710631" cy="3432130"/>
            </a:xfrm>
            <a:prstGeom prst="rect">
              <a:avLst/>
            </a:prstGeom>
            <a:solidFill>
              <a:srgbClr val="92D050">
                <a:alpha val="5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9DED672F-815C-E749-8CDB-1DCA262B0571}"/>
                </a:ext>
              </a:extLst>
            </p:cNvPr>
            <p:cNvSpPr txBox="1"/>
            <p:nvPr/>
          </p:nvSpPr>
          <p:spPr>
            <a:xfrm rot="5400000">
              <a:off x="2149055" y="643852"/>
              <a:ext cx="789101" cy="318824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pt-PT" sz="2800" b="1" dirty="0">
                  <a:latin typeface="+mj-lt"/>
                </a:rPr>
                <a:t>2º Momento</a:t>
              </a:r>
            </a:p>
            <a:p>
              <a:pPr algn="ctr"/>
              <a:r>
                <a:rPr lang="pt-PT" sz="2000" b="1" dirty="0">
                  <a:solidFill>
                    <a:schemeClr val="bg1"/>
                  </a:solidFill>
                  <a:latin typeface="+mj-lt"/>
                </a:rPr>
                <a:t>NATUREZA</a:t>
              </a:r>
            </a:p>
          </p:txBody>
        </p:sp>
      </p:grpSp>
      <p:pic>
        <p:nvPicPr>
          <p:cNvPr id="15" name="Imagem 14">
            <a:extLst>
              <a:ext uri="{FF2B5EF4-FFF2-40B4-BE49-F238E27FC236}">
                <a16:creationId xmlns:a16="http://schemas.microsoft.com/office/drawing/2014/main" id="{D02B8B81-E844-CB49-86EA-AEC80C115F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1970" y="3183736"/>
            <a:ext cx="3531588" cy="1629964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4D1D100B-3009-B948-8D84-DAAFBCD209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2719" r="10943"/>
          <a:stretch/>
        </p:blipFill>
        <p:spPr>
          <a:xfrm>
            <a:off x="5267303" y="4805992"/>
            <a:ext cx="3536255" cy="2138026"/>
          </a:xfrm>
          <a:prstGeom prst="rect">
            <a:avLst/>
          </a:prstGeom>
        </p:spPr>
      </p:pic>
      <p:grpSp>
        <p:nvGrpSpPr>
          <p:cNvPr id="32" name="Agrupar 31">
            <a:extLst>
              <a:ext uri="{FF2B5EF4-FFF2-40B4-BE49-F238E27FC236}">
                <a16:creationId xmlns:a16="http://schemas.microsoft.com/office/drawing/2014/main" id="{B1E6EF17-3D2C-374A-BD83-644CD267904D}"/>
              </a:ext>
            </a:extLst>
          </p:cNvPr>
          <p:cNvGrpSpPr/>
          <p:nvPr/>
        </p:nvGrpSpPr>
        <p:grpSpPr>
          <a:xfrm>
            <a:off x="4600065" y="2078636"/>
            <a:ext cx="7987918" cy="1043108"/>
            <a:chOff x="4600065" y="2078636"/>
            <a:chExt cx="7987918" cy="1043108"/>
          </a:xfrm>
        </p:grpSpPr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A24C4051-B1EE-BB41-B010-5D181FFC2FE4}"/>
                </a:ext>
              </a:extLst>
            </p:cNvPr>
            <p:cNvSpPr txBox="1"/>
            <p:nvPr/>
          </p:nvSpPr>
          <p:spPr>
            <a:xfrm>
              <a:off x="4665390" y="2078636"/>
              <a:ext cx="79225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3200" b="1" spc="300" dirty="0">
                  <a:solidFill>
                    <a:srgbClr val="92D050"/>
                  </a:solidFill>
                </a:rPr>
                <a:t>INTERDISCIPLINARIDADE</a:t>
              </a:r>
              <a:r>
                <a:rPr lang="pt-PT" sz="3200" spc="300" dirty="0">
                  <a:solidFill>
                    <a:srgbClr val="92D050"/>
                  </a:solidFill>
                </a:rPr>
                <a:t> </a:t>
              </a:r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043E9FB6-BE1A-5749-8330-5650A5C4BF6A}"/>
                </a:ext>
              </a:extLst>
            </p:cNvPr>
            <p:cNvSpPr txBox="1"/>
            <p:nvPr/>
          </p:nvSpPr>
          <p:spPr>
            <a:xfrm>
              <a:off x="4600065" y="2536969"/>
              <a:ext cx="75341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600" dirty="0">
                  <a:solidFill>
                    <a:srgbClr val="92D050"/>
                  </a:solidFill>
                </a:rPr>
                <a:t>Ciências Naturais  I  Físico-Química  I   Biologia   I   Matemática   I   Cidadania   I   Geografia   I   Educação Tecnológica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8396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12BED45A-FEB3-BD42-A3D6-49F210DE75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27828"/>
          <a:stretch/>
        </p:blipFill>
        <p:spPr>
          <a:xfrm>
            <a:off x="3248131" y="3420104"/>
            <a:ext cx="5402058" cy="3454599"/>
          </a:xfrm>
          <a:prstGeom prst="rect">
            <a:avLst/>
          </a:prstGeom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B82CD625-EE4A-1D49-B369-1E1A61BDAD9F}"/>
              </a:ext>
            </a:extLst>
          </p:cNvPr>
          <p:cNvSpPr/>
          <p:nvPr/>
        </p:nvSpPr>
        <p:spPr>
          <a:xfrm>
            <a:off x="0" y="-8825"/>
            <a:ext cx="6096000" cy="6921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3CB3EC47-B4E4-294D-B73A-769C86B5AE00}"/>
              </a:ext>
            </a:extLst>
          </p:cNvPr>
          <p:cNvGrpSpPr/>
          <p:nvPr/>
        </p:nvGrpSpPr>
        <p:grpSpPr>
          <a:xfrm>
            <a:off x="1" y="6414"/>
            <a:ext cx="12192000" cy="827561"/>
            <a:chOff x="1" y="6414"/>
            <a:chExt cx="12192000" cy="827561"/>
          </a:xfrm>
        </p:grpSpPr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5C73F6FA-96D7-4E40-A053-10C7F6B20960}"/>
                </a:ext>
              </a:extLst>
            </p:cNvPr>
            <p:cNvSpPr/>
            <p:nvPr/>
          </p:nvSpPr>
          <p:spPr>
            <a:xfrm>
              <a:off x="1" y="6414"/>
              <a:ext cx="12192000" cy="827561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B1EBA06D-BC90-2240-A728-DDFF8E6A9612}"/>
                </a:ext>
              </a:extLst>
            </p:cNvPr>
            <p:cNvSpPr txBox="1"/>
            <p:nvPr/>
          </p:nvSpPr>
          <p:spPr>
            <a:xfrm>
              <a:off x="6816459" y="54913"/>
              <a:ext cx="52798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600" b="1" dirty="0"/>
                <a:t>O PODER DAS ÁRVORES </a:t>
              </a:r>
            </a:p>
            <a:p>
              <a:pPr algn="r"/>
              <a:r>
                <a:rPr lang="pt-PT" sz="1600" b="1" dirty="0"/>
                <a:t>CONTRA AS ALTERAÇÕES CLIMÁTICAS</a:t>
              </a:r>
            </a:p>
          </p:txBody>
        </p:sp>
      </p:grp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7FC6E3BD-60F7-0B4C-B0CB-2DD121A9DBD0}"/>
              </a:ext>
            </a:extLst>
          </p:cNvPr>
          <p:cNvSpPr txBox="1"/>
          <p:nvPr/>
        </p:nvSpPr>
        <p:spPr>
          <a:xfrm>
            <a:off x="155151" y="202339"/>
            <a:ext cx="7345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IV ENCONTRO DA COMUNIDADE NSA</a:t>
            </a:r>
          </a:p>
        </p:txBody>
      </p:sp>
      <p:grpSp>
        <p:nvGrpSpPr>
          <p:cNvPr id="58" name="Agrupar 57">
            <a:extLst>
              <a:ext uri="{FF2B5EF4-FFF2-40B4-BE49-F238E27FC236}">
                <a16:creationId xmlns:a16="http://schemas.microsoft.com/office/drawing/2014/main" id="{D7E52411-EE1F-5443-8620-47F941C69CC0}"/>
              </a:ext>
            </a:extLst>
          </p:cNvPr>
          <p:cNvGrpSpPr/>
          <p:nvPr/>
        </p:nvGrpSpPr>
        <p:grpSpPr>
          <a:xfrm>
            <a:off x="0" y="1079617"/>
            <a:ext cx="7506149" cy="661298"/>
            <a:chOff x="4846959" y="4312469"/>
            <a:chExt cx="7506149" cy="661298"/>
          </a:xfrm>
        </p:grpSpPr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AB85F4F5-E28B-6C40-BF34-A2DD8D809AE5}"/>
                </a:ext>
              </a:extLst>
            </p:cNvPr>
            <p:cNvSpPr/>
            <p:nvPr/>
          </p:nvSpPr>
          <p:spPr>
            <a:xfrm>
              <a:off x="4846959" y="4312469"/>
              <a:ext cx="7454899" cy="661298"/>
            </a:xfrm>
            <a:prstGeom prst="rect">
              <a:avLst/>
            </a:prstGeom>
            <a:solidFill>
              <a:srgbClr val="92D050">
                <a:alpha val="6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0" name="CaixaDeTexto 59">
              <a:extLst>
                <a:ext uri="{FF2B5EF4-FFF2-40B4-BE49-F238E27FC236}">
                  <a16:creationId xmlns:a16="http://schemas.microsoft.com/office/drawing/2014/main" id="{31BFFF99-68BF-834C-8BBD-EB2B09D1520F}"/>
                </a:ext>
              </a:extLst>
            </p:cNvPr>
            <p:cNvSpPr txBox="1"/>
            <p:nvPr/>
          </p:nvSpPr>
          <p:spPr>
            <a:xfrm>
              <a:off x="4846959" y="4320687"/>
              <a:ext cx="16138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dirty="0">
                  <a:solidFill>
                    <a:schemeClr val="bg1"/>
                  </a:solidFill>
                  <a:latin typeface="+mj-lt"/>
                </a:rPr>
                <a:t>MINI-PROJETO EDUCATIVO </a:t>
              </a:r>
            </a:p>
          </p:txBody>
        </p:sp>
        <p:sp>
          <p:nvSpPr>
            <p:cNvPr id="61" name="CaixaDeTexto 60">
              <a:extLst>
                <a:ext uri="{FF2B5EF4-FFF2-40B4-BE49-F238E27FC236}">
                  <a16:creationId xmlns:a16="http://schemas.microsoft.com/office/drawing/2014/main" id="{44CFC31A-B8BF-C34F-9CDD-086EAA950B0B}"/>
                </a:ext>
              </a:extLst>
            </p:cNvPr>
            <p:cNvSpPr txBox="1"/>
            <p:nvPr/>
          </p:nvSpPr>
          <p:spPr>
            <a:xfrm>
              <a:off x="6512008" y="4343724"/>
              <a:ext cx="55207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000" spc="-150" dirty="0">
                  <a:solidFill>
                    <a:schemeClr val="bg1"/>
                  </a:solidFill>
                  <a:latin typeface="Copperplate" panose="02000504000000020004" pitchFamily="2" charset="77"/>
                </a:rPr>
                <a:t>ESCOLAS SEQUESTRADORAS DE CARBONO</a:t>
              </a:r>
            </a:p>
          </p:txBody>
        </p:sp>
        <p:cxnSp>
          <p:nvCxnSpPr>
            <p:cNvPr id="62" name="Conexão Reta 61">
              <a:extLst>
                <a:ext uri="{FF2B5EF4-FFF2-40B4-BE49-F238E27FC236}">
                  <a16:creationId xmlns:a16="http://schemas.microsoft.com/office/drawing/2014/main" id="{0E18F815-B1F4-1D4F-86BE-2F49029D2D5E}"/>
                </a:ext>
              </a:extLst>
            </p:cNvPr>
            <p:cNvCxnSpPr/>
            <p:nvPr/>
          </p:nvCxnSpPr>
          <p:spPr>
            <a:xfrm>
              <a:off x="6460761" y="4312469"/>
              <a:ext cx="0" cy="661298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CaixaDeTexto 62">
              <a:extLst>
                <a:ext uri="{FF2B5EF4-FFF2-40B4-BE49-F238E27FC236}">
                  <a16:creationId xmlns:a16="http://schemas.microsoft.com/office/drawing/2014/main" id="{F9BB95D0-C645-DB4D-99C4-6DECE75FDED1}"/>
                </a:ext>
              </a:extLst>
            </p:cNvPr>
            <p:cNvSpPr txBox="1"/>
            <p:nvPr/>
          </p:nvSpPr>
          <p:spPr>
            <a:xfrm>
              <a:off x="6512009" y="4685324"/>
              <a:ext cx="58410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 err="1">
                  <a:solidFill>
                    <a:schemeClr val="bg1"/>
                  </a:solidFill>
                  <a:latin typeface="+mj-lt"/>
                </a:rPr>
                <a:t>Eco-Escolas</a:t>
              </a:r>
              <a:r>
                <a:rPr lang="pt-PT" sz="1200" b="1" dirty="0">
                  <a:solidFill>
                    <a:schemeClr val="bg1"/>
                  </a:solidFill>
                  <a:latin typeface="+mj-lt"/>
                </a:rPr>
                <a:t> do Ensino Básico e Secundário do Município de Vila Nova de Famalicão</a:t>
              </a:r>
            </a:p>
          </p:txBody>
        </p:sp>
      </p:grp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D5D5E938-A61F-1E43-B35E-4498EF0B9268}"/>
              </a:ext>
            </a:extLst>
          </p:cNvPr>
          <p:cNvGrpSpPr/>
          <p:nvPr/>
        </p:nvGrpSpPr>
        <p:grpSpPr>
          <a:xfrm>
            <a:off x="242580" y="4311945"/>
            <a:ext cx="2686504" cy="1436619"/>
            <a:chOff x="5477365" y="2910396"/>
            <a:chExt cx="2686504" cy="1436619"/>
          </a:xfrm>
        </p:grpSpPr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EDA97CAB-96A1-184B-ACD4-0A9153D10530}"/>
                </a:ext>
              </a:extLst>
            </p:cNvPr>
            <p:cNvSpPr txBox="1"/>
            <p:nvPr/>
          </p:nvSpPr>
          <p:spPr>
            <a:xfrm>
              <a:off x="5663276" y="3977683"/>
              <a:ext cx="23091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b="1" spc="600" dirty="0">
                  <a:latin typeface="+mj-lt"/>
                </a:rPr>
                <a:t>PARTILHAR</a:t>
              </a:r>
            </a:p>
          </p:txBody>
        </p:sp>
        <p:sp>
          <p:nvSpPr>
            <p:cNvPr id="46" name="CaixaDeTexto 45">
              <a:extLst>
                <a:ext uri="{FF2B5EF4-FFF2-40B4-BE49-F238E27FC236}">
                  <a16:creationId xmlns:a16="http://schemas.microsoft.com/office/drawing/2014/main" id="{9F1F1598-1E90-524F-9BF8-2FCC60967CE2}"/>
                </a:ext>
              </a:extLst>
            </p:cNvPr>
            <p:cNvSpPr txBox="1"/>
            <p:nvPr/>
          </p:nvSpPr>
          <p:spPr>
            <a:xfrm>
              <a:off x="5482919" y="2910396"/>
              <a:ext cx="2680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b="1" spc="600" dirty="0">
                  <a:latin typeface="+mj-lt"/>
                </a:rPr>
                <a:t>ANALISAR</a:t>
              </a:r>
            </a:p>
          </p:txBody>
        </p:sp>
        <p:sp>
          <p:nvSpPr>
            <p:cNvPr id="50" name="CaixaDeTexto 49">
              <a:extLst>
                <a:ext uri="{FF2B5EF4-FFF2-40B4-BE49-F238E27FC236}">
                  <a16:creationId xmlns:a16="http://schemas.microsoft.com/office/drawing/2014/main" id="{B4D8AE2E-156F-C547-AB7D-3D1561F2AFA2}"/>
                </a:ext>
              </a:extLst>
            </p:cNvPr>
            <p:cNvSpPr txBox="1"/>
            <p:nvPr/>
          </p:nvSpPr>
          <p:spPr>
            <a:xfrm>
              <a:off x="5477365" y="3432700"/>
              <a:ext cx="2680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b="1" spc="600" dirty="0">
                  <a:latin typeface="+mj-lt"/>
                </a:rPr>
                <a:t>INTERPRETAR</a:t>
              </a:r>
            </a:p>
          </p:txBody>
        </p: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6F7E6820-245C-A949-BAED-5EB3416F3607}"/>
              </a:ext>
            </a:extLst>
          </p:cNvPr>
          <p:cNvGrpSpPr/>
          <p:nvPr/>
        </p:nvGrpSpPr>
        <p:grpSpPr>
          <a:xfrm>
            <a:off x="-63306" y="2869697"/>
            <a:ext cx="3432130" cy="923330"/>
            <a:chOff x="850306" y="1843422"/>
            <a:chExt cx="3432130" cy="789101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78A9A791-B9E3-FB44-B51B-7CF832AFE023}"/>
                </a:ext>
              </a:extLst>
            </p:cNvPr>
            <p:cNvSpPr/>
            <p:nvPr/>
          </p:nvSpPr>
          <p:spPr>
            <a:xfrm rot="5400000">
              <a:off x="2211055" y="515705"/>
              <a:ext cx="710631" cy="3432130"/>
            </a:xfrm>
            <a:prstGeom prst="rect">
              <a:avLst/>
            </a:prstGeom>
            <a:solidFill>
              <a:srgbClr val="92D050">
                <a:alpha val="5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9DED672F-815C-E749-8CDB-1DCA262B0571}"/>
                </a:ext>
              </a:extLst>
            </p:cNvPr>
            <p:cNvSpPr txBox="1"/>
            <p:nvPr/>
          </p:nvSpPr>
          <p:spPr>
            <a:xfrm rot="5400000">
              <a:off x="2149081" y="643852"/>
              <a:ext cx="789101" cy="318824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pt-PT" sz="2800" b="1" dirty="0">
                  <a:latin typeface="+mj-lt"/>
                </a:rPr>
                <a:t>3º Momento</a:t>
              </a:r>
            </a:p>
            <a:p>
              <a:pPr algn="ctr"/>
              <a:r>
                <a:rPr lang="pt-PT" sz="2000" b="1" dirty="0">
                  <a:solidFill>
                    <a:schemeClr val="bg1"/>
                  </a:solidFill>
                  <a:latin typeface="+mj-lt"/>
                </a:rPr>
                <a:t>NATUREZA ou SALA DE AULA</a:t>
              </a:r>
            </a:p>
          </p:txBody>
        </p:sp>
      </p:grp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4FF573A5-F700-FE49-ACBC-34AF41E0E15F}"/>
              </a:ext>
            </a:extLst>
          </p:cNvPr>
          <p:cNvSpPr txBox="1"/>
          <p:nvPr/>
        </p:nvSpPr>
        <p:spPr>
          <a:xfrm>
            <a:off x="242579" y="5891285"/>
            <a:ext cx="268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spc="600" dirty="0">
                <a:latin typeface="+mj-lt"/>
              </a:rPr>
              <a:t>CAPACITAR</a:t>
            </a:r>
          </a:p>
        </p:txBody>
      </p:sp>
      <p:pic>
        <p:nvPicPr>
          <p:cNvPr id="37" name="Imagem 2">
            <a:hlinkClick r:id="rId4"/>
            <a:extLst>
              <a:ext uri="{FF2B5EF4-FFF2-40B4-BE49-F238E27FC236}">
                <a16:creationId xmlns:a16="http://schemas.microsoft.com/office/drawing/2014/main" id="{649B7247-6720-C442-AAA9-C3AD1A036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188" y="5218572"/>
            <a:ext cx="3748752" cy="1653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Imagem 3">
            <a:extLst>
              <a:ext uri="{FF2B5EF4-FFF2-40B4-BE49-F238E27FC236}">
                <a16:creationId xmlns:a16="http://schemas.microsoft.com/office/drawing/2014/main" id="{F194B8A3-4227-A542-A6F2-976D318F0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912" y="4204114"/>
            <a:ext cx="828931" cy="82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Imagem 50">
            <a:hlinkClick r:id="rId7"/>
            <a:extLst>
              <a:ext uri="{FF2B5EF4-FFF2-40B4-BE49-F238E27FC236}">
                <a16:creationId xmlns:a16="http://schemas.microsoft.com/office/drawing/2014/main" id="{88C07E1A-DC3F-4848-A56E-D800E0FB1B4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856888" y="4150237"/>
            <a:ext cx="1294670" cy="249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Imagem 52">
            <a:hlinkClick r:id="rId9"/>
            <a:extLst>
              <a:ext uri="{FF2B5EF4-FFF2-40B4-BE49-F238E27FC236}">
                <a16:creationId xmlns:a16="http://schemas.microsoft.com/office/drawing/2014/main" id="{A1C04AF7-7128-714A-BC7A-9AC360EA9AD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827935" y="4618525"/>
            <a:ext cx="1603738" cy="524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8" name="Agrupar 27">
            <a:extLst>
              <a:ext uri="{FF2B5EF4-FFF2-40B4-BE49-F238E27FC236}">
                <a16:creationId xmlns:a16="http://schemas.microsoft.com/office/drawing/2014/main" id="{88ABA435-8C9A-CB4D-B669-5A6A292A996B}"/>
              </a:ext>
            </a:extLst>
          </p:cNvPr>
          <p:cNvGrpSpPr/>
          <p:nvPr/>
        </p:nvGrpSpPr>
        <p:grpSpPr>
          <a:xfrm>
            <a:off x="4600065" y="2078636"/>
            <a:ext cx="7987918" cy="1043108"/>
            <a:chOff x="4600065" y="2078636"/>
            <a:chExt cx="7987918" cy="1043108"/>
          </a:xfrm>
        </p:grpSpPr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D5FD3151-46B9-2444-9465-F9373796019B}"/>
                </a:ext>
              </a:extLst>
            </p:cNvPr>
            <p:cNvSpPr txBox="1"/>
            <p:nvPr/>
          </p:nvSpPr>
          <p:spPr>
            <a:xfrm>
              <a:off x="4665390" y="2078636"/>
              <a:ext cx="79225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3200" b="1" spc="300" dirty="0">
                  <a:solidFill>
                    <a:srgbClr val="92D050"/>
                  </a:solidFill>
                </a:rPr>
                <a:t>INTERDISCIPLINARIDADE</a:t>
              </a:r>
              <a:r>
                <a:rPr lang="pt-PT" sz="3200" spc="300" dirty="0">
                  <a:solidFill>
                    <a:srgbClr val="92D050"/>
                  </a:solidFill>
                </a:rPr>
                <a:t> </a:t>
              </a: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7004D6EE-1D24-F241-A486-7A02E9B65EC7}"/>
                </a:ext>
              </a:extLst>
            </p:cNvPr>
            <p:cNvSpPr txBox="1"/>
            <p:nvPr/>
          </p:nvSpPr>
          <p:spPr>
            <a:xfrm>
              <a:off x="4600065" y="2536969"/>
              <a:ext cx="75341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600" dirty="0">
                  <a:solidFill>
                    <a:srgbClr val="92D050"/>
                  </a:solidFill>
                </a:rPr>
                <a:t>Ciências Naturais  I  Físico-Química  I   Biologia   I   Matemática   I   Cidadania   I   Geografia   I   Educação Tecnológica      </a:t>
              </a:r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7FC93B20-ABAF-304F-A3C3-0E6A7E175AE8}"/>
              </a:ext>
            </a:extLst>
          </p:cNvPr>
          <p:cNvSpPr txBox="1"/>
          <p:nvPr/>
        </p:nvSpPr>
        <p:spPr>
          <a:xfrm>
            <a:off x="10151558" y="3395411"/>
            <a:ext cx="2839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Copperplate" panose="02000504000000020004" pitchFamily="2" charset="77"/>
              </a:rPr>
              <a:t>Ciência-cidadã</a:t>
            </a:r>
          </a:p>
        </p:txBody>
      </p:sp>
    </p:spTree>
    <p:extLst>
      <p:ext uri="{BB962C8B-B14F-4D97-AF65-F5344CB8AC3E}">
        <p14:creationId xmlns:p14="http://schemas.microsoft.com/office/powerpoint/2010/main" val="3679802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B82CD625-EE4A-1D49-B369-1E1A61BDAD9F}"/>
              </a:ext>
            </a:extLst>
          </p:cNvPr>
          <p:cNvSpPr/>
          <p:nvPr/>
        </p:nvSpPr>
        <p:spPr>
          <a:xfrm>
            <a:off x="0" y="-8825"/>
            <a:ext cx="6096000" cy="6921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55E2E45A-DFAC-384D-A8D0-0045F901B32C}"/>
              </a:ext>
            </a:extLst>
          </p:cNvPr>
          <p:cNvSpPr/>
          <p:nvPr/>
        </p:nvSpPr>
        <p:spPr>
          <a:xfrm>
            <a:off x="12527" y="6125299"/>
            <a:ext cx="12192000" cy="82756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B6D4FFBC-D771-224A-96D9-A1B5AD679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758" y="5082920"/>
            <a:ext cx="1407454" cy="161707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89E3CC7-7452-AB4F-821F-EEFFA7E51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7692" y="5228719"/>
            <a:ext cx="1310360" cy="131036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A5CC45D-EC6B-4240-A11D-F6E98D98F914}"/>
              </a:ext>
            </a:extLst>
          </p:cNvPr>
          <p:cNvSpPr txBox="1"/>
          <p:nvPr/>
        </p:nvSpPr>
        <p:spPr>
          <a:xfrm>
            <a:off x="6329111" y="3831328"/>
            <a:ext cx="39723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/>
              <a:t>Muito Obrigada,</a:t>
            </a:r>
          </a:p>
          <a:p>
            <a:r>
              <a:rPr lang="pt-PT" sz="2800" b="1" dirty="0"/>
              <a:t>Paula Alves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AA882A2-AF51-3E40-922E-7B8D0CE943C9}"/>
              </a:ext>
            </a:extLst>
          </p:cNvPr>
          <p:cNvSpPr txBox="1"/>
          <p:nvPr/>
        </p:nvSpPr>
        <p:spPr>
          <a:xfrm>
            <a:off x="3447738" y="2506233"/>
            <a:ext cx="6626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i="1" dirty="0">
                <a:solidFill>
                  <a:srgbClr val="92D050"/>
                </a:solidFill>
              </a:rPr>
              <a:t>Faça chuva ou faça sol,</a:t>
            </a:r>
          </a:p>
          <a:p>
            <a:r>
              <a:rPr lang="pt-PT" sz="2800" i="1" dirty="0">
                <a:solidFill>
                  <a:srgbClr val="92D050"/>
                </a:solidFill>
              </a:rPr>
              <a:t>A Natureza é a melhor Sala de Aula!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760D543-433B-004C-A408-2926EA030F51}"/>
              </a:ext>
            </a:extLst>
          </p:cNvPr>
          <p:cNvSpPr txBox="1"/>
          <p:nvPr/>
        </p:nvSpPr>
        <p:spPr>
          <a:xfrm>
            <a:off x="6329582" y="4633132"/>
            <a:ext cx="4557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i="1" dirty="0" err="1">
                <a:latin typeface="+mj-lt"/>
              </a:rPr>
              <a:t>paula.az.alves@gmail.com</a:t>
            </a:r>
            <a:endParaRPr lang="pt-PT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9234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</TotalTime>
  <Words>374</Words>
  <Application>Microsoft Macintosh PowerPoint</Application>
  <PresentationFormat>Ecrã Panorâmico</PresentationFormat>
  <Paragraphs>82</Paragraphs>
  <Slides>6</Slides>
  <Notes>6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Copperplate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pinheiritu@gmail.com</dc:creator>
  <cp:lastModifiedBy>pinheiritu@gmail.com</cp:lastModifiedBy>
  <cp:revision>53</cp:revision>
  <dcterms:created xsi:type="dcterms:W3CDTF">2024-04-09T11:05:29Z</dcterms:created>
  <dcterms:modified xsi:type="dcterms:W3CDTF">2024-04-12T09:22:09Z</dcterms:modified>
</cp:coreProperties>
</file>